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6"/>
  </p:notesMasterIdLst>
  <p:sldIdLst>
    <p:sldId id="297" r:id="rId5"/>
    <p:sldId id="257" r:id="rId6"/>
    <p:sldId id="306" r:id="rId7"/>
    <p:sldId id="339" r:id="rId8"/>
    <p:sldId id="293" r:id="rId9"/>
    <p:sldId id="296" r:id="rId10"/>
    <p:sldId id="363" r:id="rId11"/>
    <p:sldId id="365" r:id="rId12"/>
    <p:sldId id="366" r:id="rId13"/>
    <p:sldId id="364" r:id="rId14"/>
    <p:sldId id="367" r:id="rId15"/>
    <p:sldId id="368" r:id="rId16"/>
    <p:sldId id="369" r:id="rId17"/>
    <p:sldId id="370" r:id="rId18"/>
    <p:sldId id="371" r:id="rId19"/>
    <p:sldId id="372" r:id="rId20"/>
    <p:sldId id="373" r:id="rId21"/>
    <p:sldId id="374" r:id="rId22"/>
    <p:sldId id="375" r:id="rId23"/>
    <p:sldId id="376" r:id="rId24"/>
    <p:sldId id="377" r:id="rId25"/>
    <p:sldId id="378" r:id="rId26"/>
    <p:sldId id="379" r:id="rId27"/>
    <p:sldId id="380" r:id="rId28"/>
    <p:sldId id="381" r:id="rId29"/>
    <p:sldId id="382" r:id="rId30"/>
    <p:sldId id="383" r:id="rId31"/>
    <p:sldId id="384" r:id="rId32"/>
    <p:sldId id="385" r:id="rId33"/>
    <p:sldId id="386" r:id="rId34"/>
    <p:sldId id="387" r:id="rId35"/>
    <p:sldId id="388" r:id="rId36"/>
    <p:sldId id="301" r:id="rId37"/>
    <p:sldId id="302" r:id="rId38"/>
    <p:sldId id="310" r:id="rId39"/>
    <p:sldId id="312" r:id="rId40"/>
    <p:sldId id="315" r:id="rId41"/>
    <p:sldId id="317" r:id="rId42"/>
    <p:sldId id="389" r:id="rId43"/>
    <p:sldId id="390" r:id="rId44"/>
    <p:sldId id="391" r:id="rId45"/>
    <p:sldId id="395" r:id="rId46"/>
    <p:sldId id="396" r:id="rId47"/>
    <p:sldId id="328" r:id="rId48"/>
    <p:sldId id="320" r:id="rId49"/>
    <p:sldId id="392" r:id="rId50"/>
    <p:sldId id="393" r:id="rId51"/>
    <p:sldId id="394" r:id="rId52"/>
    <p:sldId id="333" r:id="rId53"/>
    <p:sldId id="358" r:id="rId54"/>
    <p:sldId id="361"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2C73AB-5273-F605-FB6C-0CA35AB9790E}" v="2249" dt="2024-04-28T18:21:33.382"/>
    <p1510:client id="{D1D1AAE4-930D-1760-9DCC-FD9B5C7E9FE3}" v="4424" dt="2024-04-29T17:45:00.198"/>
    <p1510:client id="{EE9CD4B5-C7F3-C737-7746-45201B2B58A9}" v="5567" dt="2024-04-29T20:03:29.7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_rels/data1.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image" Target="../media/image39.svg"/><Relationship Id="rId16" Type="http://schemas.openxmlformats.org/officeDocument/2006/relationships/image" Target="../media/image53.svg"/><Relationship Id="rId1" Type="http://schemas.openxmlformats.org/officeDocument/2006/relationships/image" Target="../media/image38.png"/><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svg"/></Relationships>
</file>

<file path=ppt/diagrams/_rels/data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image" Target="../media/image39.svg"/><Relationship Id="rId16" Type="http://schemas.openxmlformats.org/officeDocument/2006/relationships/image" Target="../media/image53.svg"/><Relationship Id="rId1" Type="http://schemas.openxmlformats.org/officeDocument/2006/relationships/image" Target="../media/image38.png"/><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8168B45D-3BD3-47C7-ACFA-579FEB6BD7A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BE94CA5-3442-496F-91BA-DD831DFDFC94}">
      <dgm:prSet/>
      <dgm:spPr/>
      <dgm:t>
        <a:bodyPr/>
        <a:lstStyle/>
        <a:p>
          <a:r>
            <a:rPr lang="en-US"/>
            <a:t>Depressed or irritable mood</a:t>
          </a:r>
        </a:p>
      </dgm:t>
    </dgm:pt>
    <dgm:pt modelId="{36B20436-1A58-4344-96BF-0C067EA79ADB}" type="parTrans" cxnId="{82A00212-6F7D-4CCB-84DE-88EEF18B10DF}">
      <dgm:prSet/>
      <dgm:spPr/>
      <dgm:t>
        <a:bodyPr/>
        <a:lstStyle/>
        <a:p>
          <a:endParaRPr lang="en-US"/>
        </a:p>
      </dgm:t>
    </dgm:pt>
    <dgm:pt modelId="{E1927917-EEF6-4200-AEA8-64D4997F870B}" type="sibTrans" cxnId="{82A00212-6F7D-4CCB-84DE-88EEF18B10DF}">
      <dgm:prSet/>
      <dgm:spPr/>
      <dgm:t>
        <a:bodyPr/>
        <a:lstStyle/>
        <a:p>
          <a:endParaRPr lang="en-US"/>
        </a:p>
      </dgm:t>
    </dgm:pt>
    <dgm:pt modelId="{C0E2ED03-5861-45AF-BF07-C31B0B22525F}">
      <dgm:prSet/>
      <dgm:spPr/>
      <dgm:t>
        <a:bodyPr/>
        <a:lstStyle/>
        <a:p>
          <a:r>
            <a:rPr lang="en-US"/>
            <a:t>Diminished interest or pleasure in most activities</a:t>
          </a:r>
        </a:p>
      </dgm:t>
    </dgm:pt>
    <dgm:pt modelId="{A062C44F-A176-4FDE-9CEA-6BBD67C0E823}" type="parTrans" cxnId="{6566F67D-0B34-4922-A59C-6CA81B6A099E}">
      <dgm:prSet/>
      <dgm:spPr/>
      <dgm:t>
        <a:bodyPr/>
        <a:lstStyle/>
        <a:p>
          <a:endParaRPr lang="en-US"/>
        </a:p>
      </dgm:t>
    </dgm:pt>
    <dgm:pt modelId="{D2AC439F-A25B-4DB8-B6A8-BEFEE7C07222}" type="sibTrans" cxnId="{6566F67D-0B34-4922-A59C-6CA81B6A099E}">
      <dgm:prSet/>
      <dgm:spPr/>
      <dgm:t>
        <a:bodyPr/>
        <a:lstStyle/>
        <a:p>
          <a:endParaRPr lang="en-US"/>
        </a:p>
      </dgm:t>
    </dgm:pt>
    <dgm:pt modelId="{00C9E934-FE24-4405-9983-5CE5ABD25A38}">
      <dgm:prSet/>
      <dgm:spPr/>
      <dgm:t>
        <a:bodyPr/>
        <a:lstStyle/>
        <a:p>
          <a:r>
            <a:rPr lang="en-US"/>
            <a:t>Significant change in appetite or weight</a:t>
          </a:r>
        </a:p>
      </dgm:t>
    </dgm:pt>
    <dgm:pt modelId="{7A41A42C-C4C5-46ED-873F-76E79FE98E6F}" type="parTrans" cxnId="{BA64E5F7-29A7-4FD2-9720-1C71626E77A3}">
      <dgm:prSet/>
      <dgm:spPr/>
      <dgm:t>
        <a:bodyPr/>
        <a:lstStyle/>
        <a:p>
          <a:endParaRPr lang="en-US"/>
        </a:p>
      </dgm:t>
    </dgm:pt>
    <dgm:pt modelId="{43A88022-42D9-425A-B5D0-24E410E9E365}" type="sibTrans" cxnId="{BA64E5F7-29A7-4FD2-9720-1C71626E77A3}">
      <dgm:prSet/>
      <dgm:spPr/>
      <dgm:t>
        <a:bodyPr/>
        <a:lstStyle/>
        <a:p>
          <a:endParaRPr lang="en-US"/>
        </a:p>
      </dgm:t>
    </dgm:pt>
    <dgm:pt modelId="{7686BA9B-754C-4E95-BDEE-96235FFA5A5D}">
      <dgm:prSet/>
      <dgm:spPr/>
      <dgm:t>
        <a:bodyPr/>
        <a:lstStyle/>
        <a:p>
          <a:r>
            <a:rPr lang="en-US"/>
            <a:t>Significant change in sleep</a:t>
          </a:r>
        </a:p>
      </dgm:t>
    </dgm:pt>
    <dgm:pt modelId="{C9A0E162-5BC5-44E7-B63F-EB1F08013D88}" type="parTrans" cxnId="{61958FDF-0D58-4EAD-BB42-C43012DEEC6E}">
      <dgm:prSet/>
      <dgm:spPr/>
      <dgm:t>
        <a:bodyPr/>
        <a:lstStyle/>
        <a:p>
          <a:endParaRPr lang="en-US"/>
        </a:p>
      </dgm:t>
    </dgm:pt>
    <dgm:pt modelId="{DF1CF03C-7F8B-487A-87E4-A2549F44ECCF}" type="sibTrans" cxnId="{61958FDF-0D58-4EAD-BB42-C43012DEEC6E}">
      <dgm:prSet/>
      <dgm:spPr/>
      <dgm:t>
        <a:bodyPr/>
        <a:lstStyle/>
        <a:p>
          <a:endParaRPr lang="en-US"/>
        </a:p>
      </dgm:t>
    </dgm:pt>
    <dgm:pt modelId="{3BF81C26-398F-4104-80DF-B727F983C5E7}">
      <dgm:prSet/>
      <dgm:spPr/>
      <dgm:t>
        <a:bodyPr/>
        <a:lstStyle/>
        <a:p>
          <a:r>
            <a:rPr lang="en-US"/>
            <a:t>Psychomotor agitation or decrease</a:t>
          </a:r>
        </a:p>
      </dgm:t>
    </dgm:pt>
    <dgm:pt modelId="{43E99180-0665-4C75-A561-6CE00DB484C1}" type="parTrans" cxnId="{FAF207E5-DE38-4E63-81B7-C5E78261D55F}">
      <dgm:prSet/>
      <dgm:spPr/>
      <dgm:t>
        <a:bodyPr/>
        <a:lstStyle/>
        <a:p>
          <a:endParaRPr lang="en-US"/>
        </a:p>
      </dgm:t>
    </dgm:pt>
    <dgm:pt modelId="{95C5BF6B-BE30-4B37-B015-82368706AD3A}" type="sibTrans" cxnId="{FAF207E5-DE38-4E63-81B7-C5E78261D55F}">
      <dgm:prSet/>
      <dgm:spPr/>
      <dgm:t>
        <a:bodyPr/>
        <a:lstStyle/>
        <a:p>
          <a:endParaRPr lang="en-US"/>
        </a:p>
      </dgm:t>
    </dgm:pt>
    <dgm:pt modelId="{B26C2DEB-0D68-421A-9F55-042DBBA205F9}">
      <dgm:prSet/>
      <dgm:spPr/>
      <dgm:t>
        <a:bodyPr/>
        <a:lstStyle/>
        <a:p>
          <a:r>
            <a:rPr lang="en-US"/>
            <a:t>Loss of energy or fatigue</a:t>
          </a:r>
        </a:p>
      </dgm:t>
    </dgm:pt>
    <dgm:pt modelId="{695591B8-6E5C-4897-86FD-8AA98AD4578A}" type="parTrans" cxnId="{E0871166-5690-4E09-B013-9B118F73DD12}">
      <dgm:prSet/>
      <dgm:spPr/>
      <dgm:t>
        <a:bodyPr/>
        <a:lstStyle/>
        <a:p>
          <a:endParaRPr lang="en-US"/>
        </a:p>
      </dgm:t>
    </dgm:pt>
    <dgm:pt modelId="{E7E59397-1CE0-407D-BBB8-217B9C8AE177}" type="sibTrans" cxnId="{E0871166-5690-4E09-B013-9B118F73DD12}">
      <dgm:prSet/>
      <dgm:spPr/>
      <dgm:t>
        <a:bodyPr/>
        <a:lstStyle/>
        <a:p>
          <a:endParaRPr lang="en-US"/>
        </a:p>
      </dgm:t>
    </dgm:pt>
    <dgm:pt modelId="{4EE7C325-4920-4D2B-AEA1-6598BE610CEA}">
      <dgm:prSet/>
      <dgm:spPr/>
      <dgm:t>
        <a:bodyPr/>
        <a:lstStyle/>
        <a:p>
          <a:r>
            <a:rPr lang="en-US"/>
            <a:t>Feelings of worthlessness &amp; guilt</a:t>
          </a:r>
        </a:p>
      </dgm:t>
    </dgm:pt>
    <dgm:pt modelId="{5DD37A86-9830-4363-8622-076A9C8DAE04}" type="parTrans" cxnId="{D0B9FB56-9771-47F4-847E-90F98ED12B6C}">
      <dgm:prSet/>
      <dgm:spPr/>
      <dgm:t>
        <a:bodyPr/>
        <a:lstStyle/>
        <a:p>
          <a:endParaRPr lang="en-US"/>
        </a:p>
      </dgm:t>
    </dgm:pt>
    <dgm:pt modelId="{D886227D-A61A-4570-924D-BFBC3EB358A3}" type="sibTrans" cxnId="{D0B9FB56-9771-47F4-847E-90F98ED12B6C}">
      <dgm:prSet/>
      <dgm:spPr/>
      <dgm:t>
        <a:bodyPr/>
        <a:lstStyle/>
        <a:p>
          <a:endParaRPr lang="en-US"/>
        </a:p>
      </dgm:t>
    </dgm:pt>
    <dgm:pt modelId="{F3A2137F-E516-4D26-8414-44ED35166F36}">
      <dgm:prSet/>
      <dgm:spPr/>
      <dgm:t>
        <a:bodyPr/>
        <a:lstStyle/>
        <a:p>
          <a:r>
            <a:rPr lang="en-US"/>
            <a:t>Thought process &amp; concentration problems</a:t>
          </a:r>
        </a:p>
      </dgm:t>
    </dgm:pt>
    <dgm:pt modelId="{594D9A53-6793-4C85-B1F5-712DC64B7CBC}" type="parTrans" cxnId="{236D0572-713B-4536-A0BE-B261724F2327}">
      <dgm:prSet/>
      <dgm:spPr/>
      <dgm:t>
        <a:bodyPr/>
        <a:lstStyle/>
        <a:p>
          <a:endParaRPr lang="en-US"/>
        </a:p>
      </dgm:t>
    </dgm:pt>
    <dgm:pt modelId="{12033A89-6470-45A8-8BC6-6BDB3A66AEAD}" type="sibTrans" cxnId="{236D0572-713B-4536-A0BE-B261724F2327}">
      <dgm:prSet/>
      <dgm:spPr/>
      <dgm:t>
        <a:bodyPr/>
        <a:lstStyle/>
        <a:p>
          <a:endParaRPr lang="en-US"/>
        </a:p>
      </dgm:t>
    </dgm:pt>
    <dgm:pt modelId="{302E8727-2A04-4A8B-95E8-166205982CBD}" type="pres">
      <dgm:prSet presAssocID="{8168B45D-3BD3-47C7-ACFA-579FEB6BD7AB}" presName="root" presStyleCnt="0">
        <dgm:presLayoutVars>
          <dgm:dir/>
          <dgm:resizeHandles val="exact"/>
        </dgm:presLayoutVars>
      </dgm:prSet>
      <dgm:spPr/>
    </dgm:pt>
    <dgm:pt modelId="{7EA4A6AA-EB00-4E31-9582-54B1507EA329}" type="pres">
      <dgm:prSet presAssocID="{DBE94CA5-3442-496F-91BA-DD831DFDFC94}" presName="compNode" presStyleCnt="0"/>
      <dgm:spPr/>
    </dgm:pt>
    <dgm:pt modelId="{A784B3DE-59B7-42D5-AA14-2E00ECC7D931}" type="pres">
      <dgm:prSet presAssocID="{DBE94CA5-3442-496F-91BA-DD831DFDFC94}" presName="bgRect" presStyleLbl="bgShp" presStyleIdx="0" presStyleCnt="8"/>
      <dgm:spPr/>
    </dgm:pt>
    <dgm:pt modelId="{F8A97C2D-04AE-4E59-8F82-5989C587835C}" type="pres">
      <dgm:prSet presAssocID="{DBE94CA5-3442-496F-91BA-DD831DFDFC94}"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rying Face with No Fill"/>
        </a:ext>
      </dgm:extLst>
    </dgm:pt>
    <dgm:pt modelId="{2B3F6829-F0F4-4124-99E2-C78335403CD3}" type="pres">
      <dgm:prSet presAssocID="{DBE94CA5-3442-496F-91BA-DD831DFDFC94}" presName="spaceRect" presStyleCnt="0"/>
      <dgm:spPr/>
    </dgm:pt>
    <dgm:pt modelId="{8C98291B-6B3A-40C0-889E-CA0327B4AD53}" type="pres">
      <dgm:prSet presAssocID="{DBE94CA5-3442-496F-91BA-DD831DFDFC94}" presName="parTx" presStyleLbl="revTx" presStyleIdx="0" presStyleCnt="8">
        <dgm:presLayoutVars>
          <dgm:chMax val="0"/>
          <dgm:chPref val="0"/>
        </dgm:presLayoutVars>
      </dgm:prSet>
      <dgm:spPr/>
    </dgm:pt>
    <dgm:pt modelId="{8DBD9E8B-8C8C-4129-BEC4-234344414720}" type="pres">
      <dgm:prSet presAssocID="{E1927917-EEF6-4200-AEA8-64D4997F870B}" presName="sibTrans" presStyleCnt="0"/>
      <dgm:spPr/>
    </dgm:pt>
    <dgm:pt modelId="{6C7F3C53-88A8-4397-833D-A4C6CD939CEE}" type="pres">
      <dgm:prSet presAssocID="{C0E2ED03-5861-45AF-BF07-C31B0B22525F}" presName="compNode" presStyleCnt="0"/>
      <dgm:spPr/>
    </dgm:pt>
    <dgm:pt modelId="{7DA72092-2AA3-46C8-AB5D-27073E989FDB}" type="pres">
      <dgm:prSet presAssocID="{C0E2ED03-5861-45AF-BF07-C31B0B22525F}" presName="bgRect" presStyleLbl="bgShp" presStyleIdx="1" presStyleCnt="8"/>
      <dgm:spPr/>
    </dgm:pt>
    <dgm:pt modelId="{D1375BBD-409B-4518-ADAD-AE10B876C2B2}" type="pres">
      <dgm:prSet presAssocID="{C0E2ED03-5861-45AF-BF07-C31B0B22525F}"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E115A855-013B-4A06-BCCF-BF45E3E69135}" type="pres">
      <dgm:prSet presAssocID="{C0E2ED03-5861-45AF-BF07-C31B0B22525F}" presName="spaceRect" presStyleCnt="0"/>
      <dgm:spPr/>
    </dgm:pt>
    <dgm:pt modelId="{875E6B50-D99C-4062-A5C6-FF9C0A92A23D}" type="pres">
      <dgm:prSet presAssocID="{C0E2ED03-5861-45AF-BF07-C31B0B22525F}" presName="parTx" presStyleLbl="revTx" presStyleIdx="1" presStyleCnt="8">
        <dgm:presLayoutVars>
          <dgm:chMax val="0"/>
          <dgm:chPref val="0"/>
        </dgm:presLayoutVars>
      </dgm:prSet>
      <dgm:spPr/>
    </dgm:pt>
    <dgm:pt modelId="{BFE18807-DECE-4C30-911C-7A57AFEF91B6}" type="pres">
      <dgm:prSet presAssocID="{D2AC439F-A25B-4DB8-B6A8-BEFEE7C07222}" presName="sibTrans" presStyleCnt="0"/>
      <dgm:spPr/>
    </dgm:pt>
    <dgm:pt modelId="{BD7DE6CC-36C4-4AB1-B584-0040D6F5B22B}" type="pres">
      <dgm:prSet presAssocID="{00C9E934-FE24-4405-9983-5CE5ABD25A38}" presName="compNode" presStyleCnt="0"/>
      <dgm:spPr/>
    </dgm:pt>
    <dgm:pt modelId="{1CD734D3-9768-4B17-86E1-A5D98760860E}" type="pres">
      <dgm:prSet presAssocID="{00C9E934-FE24-4405-9983-5CE5ABD25A38}" presName="bgRect" presStyleLbl="bgShp" presStyleIdx="2" presStyleCnt="8"/>
      <dgm:spPr/>
    </dgm:pt>
    <dgm:pt modelId="{8E243B7D-8C52-4C3D-84AD-25CD15509AD7}" type="pres">
      <dgm:prSet presAssocID="{00C9E934-FE24-4405-9983-5CE5ABD25A38}"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ork and knife"/>
        </a:ext>
      </dgm:extLst>
    </dgm:pt>
    <dgm:pt modelId="{7090E286-E2C7-4D82-9A5C-2A2AC2B5348C}" type="pres">
      <dgm:prSet presAssocID="{00C9E934-FE24-4405-9983-5CE5ABD25A38}" presName="spaceRect" presStyleCnt="0"/>
      <dgm:spPr/>
    </dgm:pt>
    <dgm:pt modelId="{EA1DE373-34D6-43A6-BDF4-604B94B11823}" type="pres">
      <dgm:prSet presAssocID="{00C9E934-FE24-4405-9983-5CE5ABD25A38}" presName="parTx" presStyleLbl="revTx" presStyleIdx="2" presStyleCnt="8">
        <dgm:presLayoutVars>
          <dgm:chMax val="0"/>
          <dgm:chPref val="0"/>
        </dgm:presLayoutVars>
      </dgm:prSet>
      <dgm:spPr/>
    </dgm:pt>
    <dgm:pt modelId="{27849A03-D9F3-4E98-99CE-7D65598EAFF6}" type="pres">
      <dgm:prSet presAssocID="{43A88022-42D9-425A-B5D0-24E410E9E365}" presName="sibTrans" presStyleCnt="0"/>
      <dgm:spPr/>
    </dgm:pt>
    <dgm:pt modelId="{00CD053D-D246-419F-94E1-B0C223AC00AC}" type="pres">
      <dgm:prSet presAssocID="{7686BA9B-754C-4E95-BDEE-96235FFA5A5D}" presName="compNode" presStyleCnt="0"/>
      <dgm:spPr/>
    </dgm:pt>
    <dgm:pt modelId="{2DC597B9-997F-422E-9110-3529620861CA}" type="pres">
      <dgm:prSet presAssocID="{7686BA9B-754C-4E95-BDEE-96235FFA5A5D}" presName="bgRect" presStyleLbl="bgShp" presStyleIdx="3" presStyleCnt="8"/>
      <dgm:spPr/>
    </dgm:pt>
    <dgm:pt modelId="{B154577C-4D1F-4ED5-85B4-208053C1C051}" type="pres">
      <dgm:prSet presAssocID="{7686BA9B-754C-4E95-BDEE-96235FFA5A5D}"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leep"/>
        </a:ext>
      </dgm:extLst>
    </dgm:pt>
    <dgm:pt modelId="{1E605382-233A-491D-8ACE-ABF5F2F2C684}" type="pres">
      <dgm:prSet presAssocID="{7686BA9B-754C-4E95-BDEE-96235FFA5A5D}" presName="spaceRect" presStyleCnt="0"/>
      <dgm:spPr/>
    </dgm:pt>
    <dgm:pt modelId="{5E1CBF0E-A003-422B-874B-448735AB4FC8}" type="pres">
      <dgm:prSet presAssocID="{7686BA9B-754C-4E95-BDEE-96235FFA5A5D}" presName="parTx" presStyleLbl="revTx" presStyleIdx="3" presStyleCnt="8">
        <dgm:presLayoutVars>
          <dgm:chMax val="0"/>
          <dgm:chPref val="0"/>
        </dgm:presLayoutVars>
      </dgm:prSet>
      <dgm:spPr/>
    </dgm:pt>
    <dgm:pt modelId="{27FEB48C-60BD-4611-9463-104403DB968B}" type="pres">
      <dgm:prSet presAssocID="{DF1CF03C-7F8B-487A-87E4-A2549F44ECCF}" presName="sibTrans" presStyleCnt="0"/>
      <dgm:spPr/>
    </dgm:pt>
    <dgm:pt modelId="{BF1B6EED-3FEC-4602-972A-37F0B975B77C}" type="pres">
      <dgm:prSet presAssocID="{3BF81C26-398F-4104-80DF-B727F983C5E7}" presName="compNode" presStyleCnt="0"/>
      <dgm:spPr/>
    </dgm:pt>
    <dgm:pt modelId="{6D457509-F312-4CE8-8795-D5A7A7C61514}" type="pres">
      <dgm:prSet presAssocID="{3BF81C26-398F-4104-80DF-B727F983C5E7}" presName="bgRect" presStyleLbl="bgShp" presStyleIdx="4" presStyleCnt="8"/>
      <dgm:spPr/>
    </dgm:pt>
    <dgm:pt modelId="{FA59FA54-0928-4CB3-8E4C-72328987A178}" type="pres">
      <dgm:prSet presAssocID="{3BF81C26-398F-4104-80DF-B727F983C5E7}"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d with Gears"/>
        </a:ext>
      </dgm:extLst>
    </dgm:pt>
    <dgm:pt modelId="{8592B8BC-0DFB-4136-A827-C5408F699D9F}" type="pres">
      <dgm:prSet presAssocID="{3BF81C26-398F-4104-80DF-B727F983C5E7}" presName="spaceRect" presStyleCnt="0"/>
      <dgm:spPr/>
    </dgm:pt>
    <dgm:pt modelId="{7BDFFFEE-C6D1-436E-A28A-FD07AE3F8BA5}" type="pres">
      <dgm:prSet presAssocID="{3BF81C26-398F-4104-80DF-B727F983C5E7}" presName="parTx" presStyleLbl="revTx" presStyleIdx="4" presStyleCnt="8">
        <dgm:presLayoutVars>
          <dgm:chMax val="0"/>
          <dgm:chPref val="0"/>
        </dgm:presLayoutVars>
      </dgm:prSet>
      <dgm:spPr/>
    </dgm:pt>
    <dgm:pt modelId="{BBCE4DF1-EAB7-441C-8619-4713984094BF}" type="pres">
      <dgm:prSet presAssocID="{95C5BF6B-BE30-4B37-B015-82368706AD3A}" presName="sibTrans" presStyleCnt="0"/>
      <dgm:spPr/>
    </dgm:pt>
    <dgm:pt modelId="{6092D683-3631-4F13-9EC5-2DA28E7DA5B6}" type="pres">
      <dgm:prSet presAssocID="{B26C2DEB-0D68-421A-9F55-042DBBA205F9}" presName="compNode" presStyleCnt="0"/>
      <dgm:spPr/>
    </dgm:pt>
    <dgm:pt modelId="{DF55BB59-37AA-4894-BB13-8DE3BE7CD313}" type="pres">
      <dgm:prSet presAssocID="{B26C2DEB-0D68-421A-9F55-042DBBA205F9}" presName="bgRect" presStyleLbl="bgShp" presStyleIdx="5" presStyleCnt="8"/>
      <dgm:spPr/>
    </dgm:pt>
    <dgm:pt modelId="{B0CA48E9-90C7-4D48-ACF5-622D2EE3CB31}" type="pres">
      <dgm:prSet presAssocID="{B26C2DEB-0D68-421A-9F55-042DBBA205F9}"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eartbeat"/>
        </a:ext>
      </dgm:extLst>
    </dgm:pt>
    <dgm:pt modelId="{DF6E2DF7-4F87-4BB2-816F-A0C8782A7D13}" type="pres">
      <dgm:prSet presAssocID="{B26C2DEB-0D68-421A-9F55-042DBBA205F9}" presName="spaceRect" presStyleCnt="0"/>
      <dgm:spPr/>
    </dgm:pt>
    <dgm:pt modelId="{A134ABE8-95D0-4284-8219-5752CC5FCC19}" type="pres">
      <dgm:prSet presAssocID="{B26C2DEB-0D68-421A-9F55-042DBBA205F9}" presName="parTx" presStyleLbl="revTx" presStyleIdx="5" presStyleCnt="8">
        <dgm:presLayoutVars>
          <dgm:chMax val="0"/>
          <dgm:chPref val="0"/>
        </dgm:presLayoutVars>
      </dgm:prSet>
      <dgm:spPr/>
    </dgm:pt>
    <dgm:pt modelId="{C53AFF59-1A59-4248-B184-85DCC4D31DA0}" type="pres">
      <dgm:prSet presAssocID="{E7E59397-1CE0-407D-BBB8-217B9C8AE177}" presName="sibTrans" presStyleCnt="0"/>
      <dgm:spPr/>
    </dgm:pt>
    <dgm:pt modelId="{CED7D856-972F-4B81-8DAB-13C9AE3ECEE2}" type="pres">
      <dgm:prSet presAssocID="{4EE7C325-4920-4D2B-AEA1-6598BE610CEA}" presName="compNode" presStyleCnt="0"/>
      <dgm:spPr/>
    </dgm:pt>
    <dgm:pt modelId="{B451957B-D9BE-4564-94F4-9C832BBA0D8A}" type="pres">
      <dgm:prSet presAssocID="{4EE7C325-4920-4D2B-AEA1-6598BE610CEA}" presName="bgRect" presStyleLbl="bgShp" presStyleIdx="6" presStyleCnt="8"/>
      <dgm:spPr/>
    </dgm:pt>
    <dgm:pt modelId="{1B23D7E4-68F7-4972-B73C-3704D0D8DD1A}" type="pres">
      <dgm:prSet presAssocID="{4EE7C325-4920-4D2B-AEA1-6598BE610CEA}"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Crying Face with Solid Fill"/>
        </a:ext>
      </dgm:extLst>
    </dgm:pt>
    <dgm:pt modelId="{013A506E-7B18-477E-8A2F-CF48EB9BC324}" type="pres">
      <dgm:prSet presAssocID="{4EE7C325-4920-4D2B-AEA1-6598BE610CEA}" presName="spaceRect" presStyleCnt="0"/>
      <dgm:spPr/>
    </dgm:pt>
    <dgm:pt modelId="{D041ACBA-725A-46BC-960F-BDE8485C977E}" type="pres">
      <dgm:prSet presAssocID="{4EE7C325-4920-4D2B-AEA1-6598BE610CEA}" presName="parTx" presStyleLbl="revTx" presStyleIdx="6" presStyleCnt="8">
        <dgm:presLayoutVars>
          <dgm:chMax val="0"/>
          <dgm:chPref val="0"/>
        </dgm:presLayoutVars>
      </dgm:prSet>
      <dgm:spPr/>
    </dgm:pt>
    <dgm:pt modelId="{BE6A2878-ADF0-4273-B001-77C7515E9154}" type="pres">
      <dgm:prSet presAssocID="{D886227D-A61A-4570-924D-BFBC3EB358A3}" presName="sibTrans" presStyleCnt="0"/>
      <dgm:spPr/>
    </dgm:pt>
    <dgm:pt modelId="{B58AA457-4DE6-4562-B372-DA91148C0D83}" type="pres">
      <dgm:prSet presAssocID="{F3A2137F-E516-4D26-8414-44ED35166F36}" presName="compNode" presStyleCnt="0"/>
      <dgm:spPr/>
    </dgm:pt>
    <dgm:pt modelId="{92AAC936-8DFD-4CCF-9F4C-58832EA5F6AE}" type="pres">
      <dgm:prSet presAssocID="{F3A2137F-E516-4D26-8414-44ED35166F36}" presName="bgRect" presStyleLbl="bgShp" presStyleIdx="7" presStyleCnt="8"/>
      <dgm:spPr/>
    </dgm:pt>
    <dgm:pt modelId="{568EDAF3-4659-4784-89D9-CAC4D65B9979}" type="pres">
      <dgm:prSet presAssocID="{F3A2137F-E516-4D26-8414-44ED35166F36}"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Thought bubble"/>
        </a:ext>
      </dgm:extLst>
    </dgm:pt>
    <dgm:pt modelId="{7A45F464-182E-4536-8FAA-1E25C4235CB8}" type="pres">
      <dgm:prSet presAssocID="{F3A2137F-E516-4D26-8414-44ED35166F36}" presName="spaceRect" presStyleCnt="0"/>
      <dgm:spPr/>
    </dgm:pt>
    <dgm:pt modelId="{1E50B52D-36A0-47BD-AAF9-E549BCDE1E90}" type="pres">
      <dgm:prSet presAssocID="{F3A2137F-E516-4D26-8414-44ED35166F36}" presName="parTx" presStyleLbl="revTx" presStyleIdx="7" presStyleCnt="8">
        <dgm:presLayoutVars>
          <dgm:chMax val="0"/>
          <dgm:chPref val="0"/>
        </dgm:presLayoutVars>
      </dgm:prSet>
      <dgm:spPr/>
    </dgm:pt>
  </dgm:ptLst>
  <dgm:cxnLst>
    <dgm:cxn modelId="{04442506-6A7B-4BEF-A3F5-0DCE828B4FBC}" type="presOf" srcId="{00C9E934-FE24-4405-9983-5CE5ABD25A38}" destId="{EA1DE373-34D6-43A6-BDF4-604B94B11823}" srcOrd="0" destOrd="0" presId="urn:microsoft.com/office/officeart/2018/2/layout/IconVerticalSolidList"/>
    <dgm:cxn modelId="{82A00212-6F7D-4CCB-84DE-88EEF18B10DF}" srcId="{8168B45D-3BD3-47C7-ACFA-579FEB6BD7AB}" destId="{DBE94CA5-3442-496F-91BA-DD831DFDFC94}" srcOrd="0" destOrd="0" parTransId="{36B20436-1A58-4344-96BF-0C067EA79ADB}" sibTransId="{E1927917-EEF6-4200-AEA8-64D4997F870B}"/>
    <dgm:cxn modelId="{5F41621D-1636-4991-9A01-5C8E08DF1A68}" type="presOf" srcId="{4EE7C325-4920-4D2B-AEA1-6598BE610CEA}" destId="{D041ACBA-725A-46BC-960F-BDE8485C977E}" srcOrd="0" destOrd="0" presId="urn:microsoft.com/office/officeart/2018/2/layout/IconVerticalSolidList"/>
    <dgm:cxn modelId="{7D50603E-BF49-48F2-9149-F9C3E3C46491}" type="presOf" srcId="{8168B45D-3BD3-47C7-ACFA-579FEB6BD7AB}" destId="{302E8727-2A04-4A8B-95E8-166205982CBD}" srcOrd="0" destOrd="0" presId="urn:microsoft.com/office/officeart/2018/2/layout/IconVerticalSolidList"/>
    <dgm:cxn modelId="{E0871166-5690-4E09-B013-9B118F73DD12}" srcId="{8168B45D-3BD3-47C7-ACFA-579FEB6BD7AB}" destId="{B26C2DEB-0D68-421A-9F55-042DBBA205F9}" srcOrd="5" destOrd="0" parTransId="{695591B8-6E5C-4897-86FD-8AA98AD4578A}" sibTransId="{E7E59397-1CE0-407D-BBB8-217B9C8AE177}"/>
    <dgm:cxn modelId="{6142B34D-7430-4B42-ACA9-19D4C96D4823}" type="presOf" srcId="{C0E2ED03-5861-45AF-BF07-C31B0B22525F}" destId="{875E6B50-D99C-4062-A5C6-FF9C0A92A23D}" srcOrd="0" destOrd="0" presId="urn:microsoft.com/office/officeart/2018/2/layout/IconVerticalSolidList"/>
    <dgm:cxn modelId="{236D0572-713B-4536-A0BE-B261724F2327}" srcId="{8168B45D-3BD3-47C7-ACFA-579FEB6BD7AB}" destId="{F3A2137F-E516-4D26-8414-44ED35166F36}" srcOrd="7" destOrd="0" parTransId="{594D9A53-6793-4C85-B1F5-712DC64B7CBC}" sibTransId="{12033A89-6470-45A8-8BC6-6BDB3A66AEAD}"/>
    <dgm:cxn modelId="{D0B9FB56-9771-47F4-847E-90F98ED12B6C}" srcId="{8168B45D-3BD3-47C7-ACFA-579FEB6BD7AB}" destId="{4EE7C325-4920-4D2B-AEA1-6598BE610CEA}" srcOrd="6" destOrd="0" parTransId="{5DD37A86-9830-4363-8622-076A9C8DAE04}" sibTransId="{D886227D-A61A-4570-924D-BFBC3EB358A3}"/>
    <dgm:cxn modelId="{6566F67D-0B34-4922-A59C-6CA81B6A099E}" srcId="{8168B45D-3BD3-47C7-ACFA-579FEB6BD7AB}" destId="{C0E2ED03-5861-45AF-BF07-C31B0B22525F}" srcOrd="1" destOrd="0" parTransId="{A062C44F-A176-4FDE-9CEA-6BBD67C0E823}" sibTransId="{D2AC439F-A25B-4DB8-B6A8-BEFEE7C07222}"/>
    <dgm:cxn modelId="{20CE438E-EF06-4409-9C94-E46E8D140A11}" type="presOf" srcId="{B26C2DEB-0D68-421A-9F55-042DBBA205F9}" destId="{A134ABE8-95D0-4284-8219-5752CC5FCC19}" srcOrd="0" destOrd="0" presId="urn:microsoft.com/office/officeart/2018/2/layout/IconVerticalSolidList"/>
    <dgm:cxn modelId="{E1C0C494-28B1-40C2-8999-854994CC4A3E}" type="presOf" srcId="{7686BA9B-754C-4E95-BDEE-96235FFA5A5D}" destId="{5E1CBF0E-A003-422B-874B-448735AB4FC8}" srcOrd="0" destOrd="0" presId="urn:microsoft.com/office/officeart/2018/2/layout/IconVerticalSolidList"/>
    <dgm:cxn modelId="{A517BB9E-11DC-41A4-ADD1-831DD8051013}" type="presOf" srcId="{3BF81C26-398F-4104-80DF-B727F983C5E7}" destId="{7BDFFFEE-C6D1-436E-A28A-FD07AE3F8BA5}" srcOrd="0" destOrd="0" presId="urn:microsoft.com/office/officeart/2018/2/layout/IconVerticalSolidList"/>
    <dgm:cxn modelId="{996C22DB-5182-4738-9D18-1FE0BD4EAD83}" type="presOf" srcId="{DBE94CA5-3442-496F-91BA-DD831DFDFC94}" destId="{8C98291B-6B3A-40C0-889E-CA0327B4AD53}" srcOrd="0" destOrd="0" presId="urn:microsoft.com/office/officeart/2018/2/layout/IconVerticalSolidList"/>
    <dgm:cxn modelId="{61958FDF-0D58-4EAD-BB42-C43012DEEC6E}" srcId="{8168B45D-3BD3-47C7-ACFA-579FEB6BD7AB}" destId="{7686BA9B-754C-4E95-BDEE-96235FFA5A5D}" srcOrd="3" destOrd="0" parTransId="{C9A0E162-5BC5-44E7-B63F-EB1F08013D88}" sibTransId="{DF1CF03C-7F8B-487A-87E4-A2549F44ECCF}"/>
    <dgm:cxn modelId="{FAF207E5-DE38-4E63-81B7-C5E78261D55F}" srcId="{8168B45D-3BD3-47C7-ACFA-579FEB6BD7AB}" destId="{3BF81C26-398F-4104-80DF-B727F983C5E7}" srcOrd="4" destOrd="0" parTransId="{43E99180-0665-4C75-A561-6CE00DB484C1}" sibTransId="{95C5BF6B-BE30-4B37-B015-82368706AD3A}"/>
    <dgm:cxn modelId="{8F787AF0-4B5F-4D17-9891-2309D63ADB0D}" type="presOf" srcId="{F3A2137F-E516-4D26-8414-44ED35166F36}" destId="{1E50B52D-36A0-47BD-AAF9-E549BCDE1E90}" srcOrd="0" destOrd="0" presId="urn:microsoft.com/office/officeart/2018/2/layout/IconVerticalSolidList"/>
    <dgm:cxn modelId="{BA64E5F7-29A7-4FD2-9720-1C71626E77A3}" srcId="{8168B45D-3BD3-47C7-ACFA-579FEB6BD7AB}" destId="{00C9E934-FE24-4405-9983-5CE5ABD25A38}" srcOrd="2" destOrd="0" parTransId="{7A41A42C-C4C5-46ED-873F-76E79FE98E6F}" sibTransId="{43A88022-42D9-425A-B5D0-24E410E9E365}"/>
    <dgm:cxn modelId="{3E2B4CA5-B05E-497B-8D44-468827CCB770}" type="presParOf" srcId="{302E8727-2A04-4A8B-95E8-166205982CBD}" destId="{7EA4A6AA-EB00-4E31-9582-54B1507EA329}" srcOrd="0" destOrd="0" presId="urn:microsoft.com/office/officeart/2018/2/layout/IconVerticalSolidList"/>
    <dgm:cxn modelId="{2F1020B8-AD39-4645-9EF4-2A444042A364}" type="presParOf" srcId="{7EA4A6AA-EB00-4E31-9582-54B1507EA329}" destId="{A784B3DE-59B7-42D5-AA14-2E00ECC7D931}" srcOrd="0" destOrd="0" presId="urn:microsoft.com/office/officeart/2018/2/layout/IconVerticalSolidList"/>
    <dgm:cxn modelId="{B6A1769B-911B-4E37-AC68-8B9233715442}" type="presParOf" srcId="{7EA4A6AA-EB00-4E31-9582-54B1507EA329}" destId="{F8A97C2D-04AE-4E59-8F82-5989C587835C}" srcOrd="1" destOrd="0" presId="urn:microsoft.com/office/officeart/2018/2/layout/IconVerticalSolidList"/>
    <dgm:cxn modelId="{64FA7D06-7419-4E57-BAED-8D7A41C5B0FF}" type="presParOf" srcId="{7EA4A6AA-EB00-4E31-9582-54B1507EA329}" destId="{2B3F6829-F0F4-4124-99E2-C78335403CD3}" srcOrd="2" destOrd="0" presId="urn:microsoft.com/office/officeart/2018/2/layout/IconVerticalSolidList"/>
    <dgm:cxn modelId="{444227F0-836A-4A85-A11C-518DFA07DBB6}" type="presParOf" srcId="{7EA4A6AA-EB00-4E31-9582-54B1507EA329}" destId="{8C98291B-6B3A-40C0-889E-CA0327B4AD53}" srcOrd="3" destOrd="0" presId="urn:microsoft.com/office/officeart/2018/2/layout/IconVerticalSolidList"/>
    <dgm:cxn modelId="{7023501A-409C-47B9-B9E4-0E665900D2BF}" type="presParOf" srcId="{302E8727-2A04-4A8B-95E8-166205982CBD}" destId="{8DBD9E8B-8C8C-4129-BEC4-234344414720}" srcOrd="1" destOrd="0" presId="urn:microsoft.com/office/officeart/2018/2/layout/IconVerticalSolidList"/>
    <dgm:cxn modelId="{81A686EF-70A7-4797-BF44-8F4516438AD4}" type="presParOf" srcId="{302E8727-2A04-4A8B-95E8-166205982CBD}" destId="{6C7F3C53-88A8-4397-833D-A4C6CD939CEE}" srcOrd="2" destOrd="0" presId="urn:microsoft.com/office/officeart/2018/2/layout/IconVerticalSolidList"/>
    <dgm:cxn modelId="{83D20551-040A-4BEB-BE3B-B036434E687D}" type="presParOf" srcId="{6C7F3C53-88A8-4397-833D-A4C6CD939CEE}" destId="{7DA72092-2AA3-46C8-AB5D-27073E989FDB}" srcOrd="0" destOrd="0" presId="urn:microsoft.com/office/officeart/2018/2/layout/IconVerticalSolidList"/>
    <dgm:cxn modelId="{64979FFB-3241-4BE1-9D10-ED96D7D8EA96}" type="presParOf" srcId="{6C7F3C53-88A8-4397-833D-A4C6CD939CEE}" destId="{D1375BBD-409B-4518-ADAD-AE10B876C2B2}" srcOrd="1" destOrd="0" presId="urn:microsoft.com/office/officeart/2018/2/layout/IconVerticalSolidList"/>
    <dgm:cxn modelId="{8B995AB5-229F-4338-BB6A-205729C2AE4E}" type="presParOf" srcId="{6C7F3C53-88A8-4397-833D-A4C6CD939CEE}" destId="{E115A855-013B-4A06-BCCF-BF45E3E69135}" srcOrd="2" destOrd="0" presId="urn:microsoft.com/office/officeart/2018/2/layout/IconVerticalSolidList"/>
    <dgm:cxn modelId="{2038E747-5FC5-489C-9C8B-B6F49066363A}" type="presParOf" srcId="{6C7F3C53-88A8-4397-833D-A4C6CD939CEE}" destId="{875E6B50-D99C-4062-A5C6-FF9C0A92A23D}" srcOrd="3" destOrd="0" presId="urn:microsoft.com/office/officeart/2018/2/layout/IconVerticalSolidList"/>
    <dgm:cxn modelId="{48A0FD36-806C-488F-8E7B-F3E18D06D3C1}" type="presParOf" srcId="{302E8727-2A04-4A8B-95E8-166205982CBD}" destId="{BFE18807-DECE-4C30-911C-7A57AFEF91B6}" srcOrd="3" destOrd="0" presId="urn:microsoft.com/office/officeart/2018/2/layout/IconVerticalSolidList"/>
    <dgm:cxn modelId="{6B1140E9-2133-473B-ACA7-DCDCB4B23615}" type="presParOf" srcId="{302E8727-2A04-4A8B-95E8-166205982CBD}" destId="{BD7DE6CC-36C4-4AB1-B584-0040D6F5B22B}" srcOrd="4" destOrd="0" presId="urn:microsoft.com/office/officeart/2018/2/layout/IconVerticalSolidList"/>
    <dgm:cxn modelId="{BCA7EF7A-73F6-40D4-81E1-11C5F60162A0}" type="presParOf" srcId="{BD7DE6CC-36C4-4AB1-B584-0040D6F5B22B}" destId="{1CD734D3-9768-4B17-86E1-A5D98760860E}" srcOrd="0" destOrd="0" presId="urn:microsoft.com/office/officeart/2018/2/layout/IconVerticalSolidList"/>
    <dgm:cxn modelId="{14503EDF-889D-47B4-A33E-4443AD52D465}" type="presParOf" srcId="{BD7DE6CC-36C4-4AB1-B584-0040D6F5B22B}" destId="{8E243B7D-8C52-4C3D-84AD-25CD15509AD7}" srcOrd="1" destOrd="0" presId="urn:microsoft.com/office/officeart/2018/2/layout/IconVerticalSolidList"/>
    <dgm:cxn modelId="{23F2DBB1-5F28-4968-8263-3B07168B634A}" type="presParOf" srcId="{BD7DE6CC-36C4-4AB1-B584-0040D6F5B22B}" destId="{7090E286-E2C7-4D82-9A5C-2A2AC2B5348C}" srcOrd="2" destOrd="0" presId="urn:microsoft.com/office/officeart/2018/2/layout/IconVerticalSolidList"/>
    <dgm:cxn modelId="{1D819585-AFCD-4D89-9C3C-DAAD22AAED23}" type="presParOf" srcId="{BD7DE6CC-36C4-4AB1-B584-0040D6F5B22B}" destId="{EA1DE373-34D6-43A6-BDF4-604B94B11823}" srcOrd="3" destOrd="0" presId="urn:microsoft.com/office/officeart/2018/2/layout/IconVerticalSolidList"/>
    <dgm:cxn modelId="{EE849E87-BD1A-4B21-8CD5-7253072D723F}" type="presParOf" srcId="{302E8727-2A04-4A8B-95E8-166205982CBD}" destId="{27849A03-D9F3-4E98-99CE-7D65598EAFF6}" srcOrd="5" destOrd="0" presId="urn:microsoft.com/office/officeart/2018/2/layout/IconVerticalSolidList"/>
    <dgm:cxn modelId="{6A3934D1-7E2F-4436-B264-6D1971ED3260}" type="presParOf" srcId="{302E8727-2A04-4A8B-95E8-166205982CBD}" destId="{00CD053D-D246-419F-94E1-B0C223AC00AC}" srcOrd="6" destOrd="0" presId="urn:microsoft.com/office/officeart/2018/2/layout/IconVerticalSolidList"/>
    <dgm:cxn modelId="{50D0A38F-EF3A-4E8D-B2D4-35A2E07A6DB9}" type="presParOf" srcId="{00CD053D-D246-419F-94E1-B0C223AC00AC}" destId="{2DC597B9-997F-422E-9110-3529620861CA}" srcOrd="0" destOrd="0" presId="urn:microsoft.com/office/officeart/2018/2/layout/IconVerticalSolidList"/>
    <dgm:cxn modelId="{BF0A962C-1431-475D-87E3-6C939BB65C62}" type="presParOf" srcId="{00CD053D-D246-419F-94E1-B0C223AC00AC}" destId="{B154577C-4D1F-4ED5-85B4-208053C1C051}" srcOrd="1" destOrd="0" presId="urn:microsoft.com/office/officeart/2018/2/layout/IconVerticalSolidList"/>
    <dgm:cxn modelId="{CC5A13D4-6EF6-494C-B79B-7B8DFFC83DFC}" type="presParOf" srcId="{00CD053D-D246-419F-94E1-B0C223AC00AC}" destId="{1E605382-233A-491D-8ACE-ABF5F2F2C684}" srcOrd="2" destOrd="0" presId="urn:microsoft.com/office/officeart/2018/2/layout/IconVerticalSolidList"/>
    <dgm:cxn modelId="{9CFF4A53-DC0B-4541-AC24-C0DC3F20DEDE}" type="presParOf" srcId="{00CD053D-D246-419F-94E1-B0C223AC00AC}" destId="{5E1CBF0E-A003-422B-874B-448735AB4FC8}" srcOrd="3" destOrd="0" presId="urn:microsoft.com/office/officeart/2018/2/layout/IconVerticalSolidList"/>
    <dgm:cxn modelId="{BCBE873F-13B9-4F1C-9A77-F337C6205012}" type="presParOf" srcId="{302E8727-2A04-4A8B-95E8-166205982CBD}" destId="{27FEB48C-60BD-4611-9463-104403DB968B}" srcOrd="7" destOrd="0" presId="urn:microsoft.com/office/officeart/2018/2/layout/IconVerticalSolidList"/>
    <dgm:cxn modelId="{8C04FD28-6439-4388-98AD-11EBB0A3CD87}" type="presParOf" srcId="{302E8727-2A04-4A8B-95E8-166205982CBD}" destId="{BF1B6EED-3FEC-4602-972A-37F0B975B77C}" srcOrd="8" destOrd="0" presId="urn:microsoft.com/office/officeart/2018/2/layout/IconVerticalSolidList"/>
    <dgm:cxn modelId="{7094E221-04E2-452F-B866-51F7C8D0FCB0}" type="presParOf" srcId="{BF1B6EED-3FEC-4602-972A-37F0B975B77C}" destId="{6D457509-F312-4CE8-8795-D5A7A7C61514}" srcOrd="0" destOrd="0" presId="urn:microsoft.com/office/officeart/2018/2/layout/IconVerticalSolidList"/>
    <dgm:cxn modelId="{105093B1-FED7-4ACA-B57D-118E6DA9F48D}" type="presParOf" srcId="{BF1B6EED-3FEC-4602-972A-37F0B975B77C}" destId="{FA59FA54-0928-4CB3-8E4C-72328987A178}" srcOrd="1" destOrd="0" presId="urn:microsoft.com/office/officeart/2018/2/layout/IconVerticalSolidList"/>
    <dgm:cxn modelId="{3037347B-0497-49FC-A099-AADB63C5509A}" type="presParOf" srcId="{BF1B6EED-3FEC-4602-972A-37F0B975B77C}" destId="{8592B8BC-0DFB-4136-A827-C5408F699D9F}" srcOrd="2" destOrd="0" presId="urn:microsoft.com/office/officeart/2018/2/layout/IconVerticalSolidList"/>
    <dgm:cxn modelId="{375EE75B-8F18-49B1-93B5-35F00EF1E6F1}" type="presParOf" srcId="{BF1B6EED-3FEC-4602-972A-37F0B975B77C}" destId="{7BDFFFEE-C6D1-436E-A28A-FD07AE3F8BA5}" srcOrd="3" destOrd="0" presId="urn:microsoft.com/office/officeart/2018/2/layout/IconVerticalSolidList"/>
    <dgm:cxn modelId="{29EA7046-F31C-43C9-89F3-65A41A115542}" type="presParOf" srcId="{302E8727-2A04-4A8B-95E8-166205982CBD}" destId="{BBCE4DF1-EAB7-441C-8619-4713984094BF}" srcOrd="9" destOrd="0" presId="urn:microsoft.com/office/officeart/2018/2/layout/IconVerticalSolidList"/>
    <dgm:cxn modelId="{9C21F8CA-B6FA-4B37-9A05-71208AA828ED}" type="presParOf" srcId="{302E8727-2A04-4A8B-95E8-166205982CBD}" destId="{6092D683-3631-4F13-9EC5-2DA28E7DA5B6}" srcOrd="10" destOrd="0" presId="urn:microsoft.com/office/officeart/2018/2/layout/IconVerticalSolidList"/>
    <dgm:cxn modelId="{59EBFE46-9163-4361-8E6B-BCFC2F59433A}" type="presParOf" srcId="{6092D683-3631-4F13-9EC5-2DA28E7DA5B6}" destId="{DF55BB59-37AA-4894-BB13-8DE3BE7CD313}" srcOrd="0" destOrd="0" presId="urn:microsoft.com/office/officeart/2018/2/layout/IconVerticalSolidList"/>
    <dgm:cxn modelId="{2399FAB7-83E1-4127-B9B4-F8D3375810B0}" type="presParOf" srcId="{6092D683-3631-4F13-9EC5-2DA28E7DA5B6}" destId="{B0CA48E9-90C7-4D48-ACF5-622D2EE3CB31}" srcOrd="1" destOrd="0" presId="urn:microsoft.com/office/officeart/2018/2/layout/IconVerticalSolidList"/>
    <dgm:cxn modelId="{86EFB09D-7C41-4955-BE7B-9DE5467117B1}" type="presParOf" srcId="{6092D683-3631-4F13-9EC5-2DA28E7DA5B6}" destId="{DF6E2DF7-4F87-4BB2-816F-A0C8782A7D13}" srcOrd="2" destOrd="0" presId="urn:microsoft.com/office/officeart/2018/2/layout/IconVerticalSolidList"/>
    <dgm:cxn modelId="{66A14685-799F-4BA3-A52E-8D2B25E2DF35}" type="presParOf" srcId="{6092D683-3631-4F13-9EC5-2DA28E7DA5B6}" destId="{A134ABE8-95D0-4284-8219-5752CC5FCC19}" srcOrd="3" destOrd="0" presId="urn:microsoft.com/office/officeart/2018/2/layout/IconVerticalSolidList"/>
    <dgm:cxn modelId="{CA353147-C642-4C28-AE4A-E0A976E75DF8}" type="presParOf" srcId="{302E8727-2A04-4A8B-95E8-166205982CBD}" destId="{C53AFF59-1A59-4248-B184-85DCC4D31DA0}" srcOrd="11" destOrd="0" presId="urn:microsoft.com/office/officeart/2018/2/layout/IconVerticalSolidList"/>
    <dgm:cxn modelId="{5E7D3D19-3FEA-4178-A3DD-25D7BF30EEAD}" type="presParOf" srcId="{302E8727-2A04-4A8B-95E8-166205982CBD}" destId="{CED7D856-972F-4B81-8DAB-13C9AE3ECEE2}" srcOrd="12" destOrd="0" presId="urn:microsoft.com/office/officeart/2018/2/layout/IconVerticalSolidList"/>
    <dgm:cxn modelId="{CC928A64-B34D-4A39-942F-6A324E1F218A}" type="presParOf" srcId="{CED7D856-972F-4B81-8DAB-13C9AE3ECEE2}" destId="{B451957B-D9BE-4564-94F4-9C832BBA0D8A}" srcOrd="0" destOrd="0" presId="urn:microsoft.com/office/officeart/2018/2/layout/IconVerticalSolidList"/>
    <dgm:cxn modelId="{8E3621FA-A900-4F3D-AC8B-25015E409EC8}" type="presParOf" srcId="{CED7D856-972F-4B81-8DAB-13C9AE3ECEE2}" destId="{1B23D7E4-68F7-4972-B73C-3704D0D8DD1A}" srcOrd="1" destOrd="0" presId="urn:microsoft.com/office/officeart/2018/2/layout/IconVerticalSolidList"/>
    <dgm:cxn modelId="{3DCC5A0D-34CC-4224-A35D-419A9E115520}" type="presParOf" srcId="{CED7D856-972F-4B81-8DAB-13C9AE3ECEE2}" destId="{013A506E-7B18-477E-8A2F-CF48EB9BC324}" srcOrd="2" destOrd="0" presId="urn:microsoft.com/office/officeart/2018/2/layout/IconVerticalSolidList"/>
    <dgm:cxn modelId="{BE27D44B-B780-4537-8449-B4532D6CD853}" type="presParOf" srcId="{CED7D856-972F-4B81-8DAB-13C9AE3ECEE2}" destId="{D041ACBA-725A-46BC-960F-BDE8485C977E}" srcOrd="3" destOrd="0" presId="urn:microsoft.com/office/officeart/2018/2/layout/IconVerticalSolidList"/>
    <dgm:cxn modelId="{DBC804BC-C99E-4E14-A976-B4555210090E}" type="presParOf" srcId="{302E8727-2A04-4A8B-95E8-166205982CBD}" destId="{BE6A2878-ADF0-4273-B001-77C7515E9154}" srcOrd="13" destOrd="0" presId="urn:microsoft.com/office/officeart/2018/2/layout/IconVerticalSolidList"/>
    <dgm:cxn modelId="{A9A300D9-02D4-4A3E-9300-5E45DA924A3A}" type="presParOf" srcId="{302E8727-2A04-4A8B-95E8-166205982CBD}" destId="{B58AA457-4DE6-4562-B372-DA91148C0D83}" srcOrd="14" destOrd="0" presId="urn:microsoft.com/office/officeart/2018/2/layout/IconVerticalSolidList"/>
    <dgm:cxn modelId="{247C5C91-4075-4AA9-9DA7-BEAA92F38966}" type="presParOf" srcId="{B58AA457-4DE6-4562-B372-DA91148C0D83}" destId="{92AAC936-8DFD-4CCF-9F4C-58832EA5F6AE}" srcOrd="0" destOrd="0" presId="urn:microsoft.com/office/officeart/2018/2/layout/IconVerticalSolidList"/>
    <dgm:cxn modelId="{AC118D83-C35E-4930-BD9C-FA3B35E39EC3}" type="presParOf" srcId="{B58AA457-4DE6-4562-B372-DA91148C0D83}" destId="{568EDAF3-4659-4784-89D9-CAC4D65B9979}" srcOrd="1" destOrd="0" presId="urn:microsoft.com/office/officeart/2018/2/layout/IconVerticalSolidList"/>
    <dgm:cxn modelId="{87D02B77-BC41-4FFB-99B9-008ADE5ABFD3}" type="presParOf" srcId="{B58AA457-4DE6-4562-B372-DA91148C0D83}" destId="{7A45F464-182E-4536-8FAA-1E25C4235CB8}" srcOrd="2" destOrd="0" presId="urn:microsoft.com/office/officeart/2018/2/layout/IconVerticalSolidList"/>
    <dgm:cxn modelId="{067B80EB-747A-4D40-AE1A-DA1311207078}" type="presParOf" srcId="{B58AA457-4DE6-4562-B372-DA91148C0D83}" destId="{1E50B52D-36A0-47BD-AAF9-E549BCDE1E9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8A51B7-61CC-460B-B29F-28F7E56052A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CB9B3C8-A148-4A41-BF7F-60D0F2BFFA5D}">
      <dgm:prSet/>
      <dgm:spPr/>
      <dgm:t>
        <a:bodyPr/>
        <a:lstStyle/>
        <a:p>
          <a:r>
            <a:rPr lang="en-US"/>
            <a:t>Marked cognitive, affective, or behavioral symptoms in response to reminders of a traumatic event</a:t>
          </a:r>
        </a:p>
      </dgm:t>
    </dgm:pt>
    <dgm:pt modelId="{68A18AAE-C029-41F7-96AB-CEDC18C6C75E}" type="parTrans" cxnId="{45EBA92C-4805-4D1B-AEA8-C49E2093508E}">
      <dgm:prSet/>
      <dgm:spPr/>
      <dgm:t>
        <a:bodyPr/>
        <a:lstStyle/>
        <a:p>
          <a:endParaRPr lang="en-US"/>
        </a:p>
      </dgm:t>
    </dgm:pt>
    <dgm:pt modelId="{5903A432-513A-406F-BD42-9F142FEE46D9}" type="sibTrans" cxnId="{45EBA92C-4805-4D1B-AEA8-C49E2093508E}">
      <dgm:prSet/>
      <dgm:spPr/>
      <dgm:t>
        <a:bodyPr/>
        <a:lstStyle/>
        <a:p>
          <a:endParaRPr lang="en-US"/>
        </a:p>
      </dgm:t>
    </dgm:pt>
    <dgm:pt modelId="{00E8BE8F-6452-42D0-AAA9-CDCD10C3CF60}">
      <dgm:prSet/>
      <dgm:spPr/>
      <dgm:t>
        <a:bodyPr/>
        <a:lstStyle/>
        <a:p>
          <a:r>
            <a:rPr lang="en-US"/>
            <a:t>Experience of severe trauma either directly or vicariously</a:t>
          </a:r>
        </a:p>
      </dgm:t>
    </dgm:pt>
    <dgm:pt modelId="{1C6134D7-A2C6-4A78-9514-FF154C97E066}" type="parTrans" cxnId="{974A2DB7-6397-4689-9BB3-2E575CE41865}">
      <dgm:prSet/>
      <dgm:spPr/>
      <dgm:t>
        <a:bodyPr/>
        <a:lstStyle/>
        <a:p>
          <a:endParaRPr lang="en-US"/>
        </a:p>
      </dgm:t>
    </dgm:pt>
    <dgm:pt modelId="{813ED1D8-B4DF-49E1-832C-90C5BF380982}" type="sibTrans" cxnId="{974A2DB7-6397-4689-9BB3-2E575CE41865}">
      <dgm:prSet/>
      <dgm:spPr/>
      <dgm:t>
        <a:bodyPr/>
        <a:lstStyle/>
        <a:p>
          <a:endParaRPr lang="en-US"/>
        </a:p>
      </dgm:t>
    </dgm:pt>
    <dgm:pt modelId="{A92BABB0-5F3A-4BA6-8E88-271F90DA460B}">
      <dgm:prSet/>
      <dgm:spPr/>
      <dgm:t>
        <a:bodyPr/>
        <a:lstStyle/>
        <a:p>
          <a:r>
            <a:rPr lang="en-US"/>
            <a:t>Recurrent experience of trauma may be present </a:t>
          </a:r>
        </a:p>
      </dgm:t>
    </dgm:pt>
    <dgm:pt modelId="{06EC1AA6-373F-4F6E-9E09-67DAAA8984CF}" type="parTrans" cxnId="{77F4497D-8559-4E3F-AB81-0A68B4614951}">
      <dgm:prSet/>
      <dgm:spPr/>
      <dgm:t>
        <a:bodyPr/>
        <a:lstStyle/>
        <a:p>
          <a:endParaRPr lang="en-US"/>
        </a:p>
      </dgm:t>
    </dgm:pt>
    <dgm:pt modelId="{69BB4E94-BE07-48B0-8891-24A04D8E3DBC}" type="sibTrans" cxnId="{77F4497D-8559-4E3F-AB81-0A68B4614951}">
      <dgm:prSet/>
      <dgm:spPr/>
      <dgm:t>
        <a:bodyPr/>
        <a:lstStyle/>
        <a:p>
          <a:endParaRPr lang="en-US"/>
        </a:p>
      </dgm:t>
    </dgm:pt>
    <dgm:pt modelId="{F3785112-B74C-4FFA-B3DB-C464F493F640}" type="pres">
      <dgm:prSet presAssocID="{B38A51B7-61CC-460B-B29F-28F7E56052AD}" presName="root" presStyleCnt="0">
        <dgm:presLayoutVars>
          <dgm:dir/>
          <dgm:resizeHandles val="exact"/>
        </dgm:presLayoutVars>
      </dgm:prSet>
      <dgm:spPr/>
    </dgm:pt>
    <dgm:pt modelId="{F812741E-1FE4-4E6D-8708-6BB5332BAC31}" type="pres">
      <dgm:prSet presAssocID="{8CB9B3C8-A148-4A41-BF7F-60D0F2BFFA5D}" presName="compNode" presStyleCnt="0"/>
      <dgm:spPr/>
    </dgm:pt>
    <dgm:pt modelId="{29E42D59-0485-45FD-8AF6-B6CE928FB31B}" type="pres">
      <dgm:prSet presAssocID="{8CB9B3C8-A148-4A41-BF7F-60D0F2BFFA5D}" presName="bgRect" presStyleLbl="bgShp" presStyleIdx="0" presStyleCnt="3"/>
      <dgm:spPr/>
    </dgm:pt>
    <dgm:pt modelId="{028AC276-F34D-40F4-A853-395ED7DC817F}" type="pres">
      <dgm:prSet presAssocID="{8CB9B3C8-A148-4A41-BF7F-60D0F2BFFA5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a:ext>
      </dgm:extLst>
    </dgm:pt>
    <dgm:pt modelId="{50AD81BC-CDC5-40BB-A13F-02687536606E}" type="pres">
      <dgm:prSet presAssocID="{8CB9B3C8-A148-4A41-BF7F-60D0F2BFFA5D}" presName="spaceRect" presStyleCnt="0"/>
      <dgm:spPr/>
    </dgm:pt>
    <dgm:pt modelId="{BCA4668E-3B4A-4120-96B0-F1CDD7D227DD}" type="pres">
      <dgm:prSet presAssocID="{8CB9B3C8-A148-4A41-BF7F-60D0F2BFFA5D}" presName="parTx" presStyleLbl="revTx" presStyleIdx="0" presStyleCnt="3">
        <dgm:presLayoutVars>
          <dgm:chMax val="0"/>
          <dgm:chPref val="0"/>
        </dgm:presLayoutVars>
      </dgm:prSet>
      <dgm:spPr/>
    </dgm:pt>
    <dgm:pt modelId="{D29242C9-D23F-4D62-BF20-70935320CE27}" type="pres">
      <dgm:prSet presAssocID="{5903A432-513A-406F-BD42-9F142FEE46D9}" presName="sibTrans" presStyleCnt="0"/>
      <dgm:spPr/>
    </dgm:pt>
    <dgm:pt modelId="{F7C9FD84-93FF-450D-B4F3-B93FFDE8A94F}" type="pres">
      <dgm:prSet presAssocID="{00E8BE8F-6452-42D0-AAA9-CDCD10C3CF60}" presName="compNode" presStyleCnt="0"/>
      <dgm:spPr/>
    </dgm:pt>
    <dgm:pt modelId="{CAD840E8-CE2F-4435-86AD-FD7B6A180D68}" type="pres">
      <dgm:prSet presAssocID="{00E8BE8F-6452-42D0-AAA9-CDCD10C3CF60}" presName="bgRect" presStyleLbl="bgShp" presStyleIdx="1" presStyleCnt="3"/>
      <dgm:spPr/>
    </dgm:pt>
    <dgm:pt modelId="{8349B473-43DA-496F-967E-D42F160E429C}" type="pres">
      <dgm:prSet presAssocID="{00E8BE8F-6452-42D0-AAA9-CDCD10C3CF6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2461E96B-CFFE-44F6-B18B-8D7081D42229}" type="pres">
      <dgm:prSet presAssocID="{00E8BE8F-6452-42D0-AAA9-CDCD10C3CF60}" presName="spaceRect" presStyleCnt="0"/>
      <dgm:spPr/>
    </dgm:pt>
    <dgm:pt modelId="{30877C24-1124-4306-BE04-6DCF9A01AD35}" type="pres">
      <dgm:prSet presAssocID="{00E8BE8F-6452-42D0-AAA9-CDCD10C3CF60}" presName="parTx" presStyleLbl="revTx" presStyleIdx="1" presStyleCnt="3">
        <dgm:presLayoutVars>
          <dgm:chMax val="0"/>
          <dgm:chPref val="0"/>
        </dgm:presLayoutVars>
      </dgm:prSet>
      <dgm:spPr/>
    </dgm:pt>
    <dgm:pt modelId="{8B9E6F5B-1C8E-4BBC-9D72-37C178E07D2C}" type="pres">
      <dgm:prSet presAssocID="{813ED1D8-B4DF-49E1-832C-90C5BF380982}" presName="sibTrans" presStyleCnt="0"/>
      <dgm:spPr/>
    </dgm:pt>
    <dgm:pt modelId="{8836D11F-6575-4187-8121-3DE4E932C433}" type="pres">
      <dgm:prSet presAssocID="{A92BABB0-5F3A-4BA6-8E88-271F90DA460B}" presName="compNode" presStyleCnt="0"/>
      <dgm:spPr/>
    </dgm:pt>
    <dgm:pt modelId="{2DE518C0-E099-4914-AA1B-47D74C479129}" type="pres">
      <dgm:prSet presAssocID="{A92BABB0-5F3A-4BA6-8E88-271F90DA460B}" presName="bgRect" presStyleLbl="bgShp" presStyleIdx="2" presStyleCnt="3"/>
      <dgm:spPr/>
    </dgm:pt>
    <dgm:pt modelId="{876FE287-4D06-4C57-A114-20052843D8ED}" type="pres">
      <dgm:prSet presAssocID="{A92BABB0-5F3A-4BA6-8E88-271F90DA460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0FC0FB04-1532-4295-B118-ADC51FBBB131}" type="pres">
      <dgm:prSet presAssocID="{A92BABB0-5F3A-4BA6-8E88-271F90DA460B}" presName="spaceRect" presStyleCnt="0"/>
      <dgm:spPr/>
    </dgm:pt>
    <dgm:pt modelId="{479E4AD7-AFEC-4154-8E97-746050AA26E8}" type="pres">
      <dgm:prSet presAssocID="{A92BABB0-5F3A-4BA6-8E88-271F90DA460B}" presName="parTx" presStyleLbl="revTx" presStyleIdx="2" presStyleCnt="3">
        <dgm:presLayoutVars>
          <dgm:chMax val="0"/>
          <dgm:chPref val="0"/>
        </dgm:presLayoutVars>
      </dgm:prSet>
      <dgm:spPr/>
    </dgm:pt>
  </dgm:ptLst>
  <dgm:cxnLst>
    <dgm:cxn modelId="{228BDE25-C3F9-437E-BDB4-FBD8A8766CB7}" type="presOf" srcId="{A92BABB0-5F3A-4BA6-8E88-271F90DA460B}" destId="{479E4AD7-AFEC-4154-8E97-746050AA26E8}" srcOrd="0" destOrd="0" presId="urn:microsoft.com/office/officeart/2018/2/layout/IconVerticalSolidList"/>
    <dgm:cxn modelId="{45EBA92C-4805-4D1B-AEA8-C49E2093508E}" srcId="{B38A51B7-61CC-460B-B29F-28F7E56052AD}" destId="{8CB9B3C8-A148-4A41-BF7F-60D0F2BFFA5D}" srcOrd="0" destOrd="0" parTransId="{68A18AAE-C029-41F7-96AB-CEDC18C6C75E}" sibTransId="{5903A432-513A-406F-BD42-9F142FEE46D9}"/>
    <dgm:cxn modelId="{77F4497D-8559-4E3F-AB81-0A68B4614951}" srcId="{B38A51B7-61CC-460B-B29F-28F7E56052AD}" destId="{A92BABB0-5F3A-4BA6-8E88-271F90DA460B}" srcOrd="2" destOrd="0" parTransId="{06EC1AA6-373F-4F6E-9E09-67DAAA8984CF}" sibTransId="{69BB4E94-BE07-48B0-8891-24A04D8E3DBC}"/>
    <dgm:cxn modelId="{974A2DB7-6397-4689-9BB3-2E575CE41865}" srcId="{B38A51B7-61CC-460B-B29F-28F7E56052AD}" destId="{00E8BE8F-6452-42D0-AAA9-CDCD10C3CF60}" srcOrd="1" destOrd="0" parTransId="{1C6134D7-A2C6-4A78-9514-FF154C97E066}" sibTransId="{813ED1D8-B4DF-49E1-832C-90C5BF380982}"/>
    <dgm:cxn modelId="{F34AD4BE-1874-423F-8573-3DAE186B4344}" type="presOf" srcId="{8CB9B3C8-A148-4A41-BF7F-60D0F2BFFA5D}" destId="{BCA4668E-3B4A-4120-96B0-F1CDD7D227DD}" srcOrd="0" destOrd="0" presId="urn:microsoft.com/office/officeart/2018/2/layout/IconVerticalSolidList"/>
    <dgm:cxn modelId="{E6CF3FDF-95EA-40FE-9D80-3D1868D09617}" type="presOf" srcId="{B38A51B7-61CC-460B-B29F-28F7E56052AD}" destId="{F3785112-B74C-4FFA-B3DB-C464F493F640}" srcOrd="0" destOrd="0" presId="urn:microsoft.com/office/officeart/2018/2/layout/IconVerticalSolidList"/>
    <dgm:cxn modelId="{775317FC-A37D-41A7-ADEB-02839945BFC8}" type="presOf" srcId="{00E8BE8F-6452-42D0-AAA9-CDCD10C3CF60}" destId="{30877C24-1124-4306-BE04-6DCF9A01AD35}" srcOrd="0" destOrd="0" presId="urn:microsoft.com/office/officeart/2018/2/layout/IconVerticalSolidList"/>
    <dgm:cxn modelId="{7113043D-3E77-415E-A0E0-3F50EFD31FAE}" type="presParOf" srcId="{F3785112-B74C-4FFA-B3DB-C464F493F640}" destId="{F812741E-1FE4-4E6D-8708-6BB5332BAC31}" srcOrd="0" destOrd="0" presId="urn:microsoft.com/office/officeart/2018/2/layout/IconVerticalSolidList"/>
    <dgm:cxn modelId="{25E7A4F2-A60C-4215-940D-63C17CE2CAE6}" type="presParOf" srcId="{F812741E-1FE4-4E6D-8708-6BB5332BAC31}" destId="{29E42D59-0485-45FD-8AF6-B6CE928FB31B}" srcOrd="0" destOrd="0" presId="urn:microsoft.com/office/officeart/2018/2/layout/IconVerticalSolidList"/>
    <dgm:cxn modelId="{9C63FA4D-743F-4783-823E-BE894BA1A837}" type="presParOf" srcId="{F812741E-1FE4-4E6D-8708-6BB5332BAC31}" destId="{028AC276-F34D-40F4-A853-395ED7DC817F}" srcOrd="1" destOrd="0" presId="urn:microsoft.com/office/officeart/2018/2/layout/IconVerticalSolidList"/>
    <dgm:cxn modelId="{8A05BA78-342E-46A2-821B-E68AA890FAA8}" type="presParOf" srcId="{F812741E-1FE4-4E6D-8708-6BB5332BAC31}" destId="{50AD81BC-CDC5-40BB-A13F-02687536606E}" srcOrd="2" destOrd="0" presId="urn:microsoft.com/office/officeart/2018/2/layout/IconVerticalSolidList"/>
    <dgm:cxn modelId="{AB515FF0-473B-44F0-9496-A18722370187}" type="presParOf" srcId="{F812741E-1FE4-4E6D-8708-6BB5332BAC31}" destId="{BCA4668E-3B4A-4120-96B0-F1CDD7D227DD}" srcOrd="3" destOrd="0" presId="urn:microsoft.com/office/officeart/2018/2/layout/IconVerticalSolidList"/>
    <dgm:cxn modelId="{D20C01BA-9492-4F26-97B3-5CAC3179E10B}" type="presParOf" srcId="{F3785112-B74C-4FFA-B3DB-C464F493F640}" destId="{D29242C9-D23F-4D62-BF20-70935320CE27}" srcOrd="1" destOrd="0" presId="urn:microsoft.com/office/officeart/2018/2/layout/IconVerticalSolidList"/>
    <dgm:cxn modelId="{45E725CE-D88F-407A-8FA7-E9F9D6AB5925}" type="presParOf" srcId="{F3785112-B74C-4FFA-B3DB-C464F493F640}" destId="{F7C9FD84-93FF-450D-B4F3-B93FFDE8A94F}" srcOrd="2" destOrd="0" presId="urn:microsoft.com/office/officeart/2018/2/layout/IconVerticalSolidList"/>
    <dgm:cxn modelId="{A305409E-A96A-412D-B722-5CCE87CADC53}" type="presParOf" srcId="{F7C9FD84-93FF-450D-B4F3-B93FFDE8A94F}" destId="{CAD840E8-CE2F-4435-86AD-FD7B6A180D68}" srcOrd="0" destOrd="0" presId="urn:microsoft.com/office/officeart/2018/2/layout/IconVerticalSolidList"/>
    <dgm:cxn modelId="{2DA98604-00D2-400A-8CA5-D98BAFE32B65}" type="presParOf" srcId="{F7C9FD84-93FF-450D-B4F3-B93FFDE8A94F}" destId="{8349B473-43DA-496F-967E-D42F160E429C}" srcOrd="1" destOrd="0" presId="urn:microsoft.com/office/officeart/2018/2/layout/IconVerticalSolidList"/>
    <dgm:cxn modelId="{B809B209-338D-4DC8-9492-0912865E9594}" type="presParOf" srcId="{F7C9FD84-93FF-450D-B4F3-B93FFDE8A94F}" destId="{2461E96B-CFFE-44F6-B18B-8D7081D42229}" srcOrd="2" destOrd="0" presId="urn:microsoft.com/office/officeart/2018/2/layout/IconVerticalSolidList"/>
    <dgm:cxn modelId="{9C2A6FE2-3EE7-49CA-98FC-3572B2F8AD7E}" type="presParOf" srcId="{F7C9FD84-93FF-450D-B4F3-B93FFDE8A94F}" destId="{30877C24-1124-4306-BE04-6DCF9A01AD35}" srcOrd="3" destOrd="0" presId="urn:microsoft.com/office/officeart/2018/2/layout/IconVerticalSolidList"/>
    <dgm:cxn modelId="{D3FBFCCE-51AA-43C3-BE46-2152E2385E87}" type="presParOf" srcId="{F3785112-B74C-4FFA-B3DB-C464F493F640}" destId="{8B9E6F5B-1C8E-4BBC-9D72-37C178E07D2C}" srcOrd="3" destOrd="0" presId="urn:microsoft.com/office/officeart/2018/2/layout/IconVerticalSolidList"/>
    <dgm:cxn modelId="{DEC5BE85-3F5A-41C3-82BC-0BA7A8BE01AD}" type="presParOf" srcId="{F3785112-B74C-4FFA-B3DB-C464F493F640}" destId="{8836D11F-6575-4187-8121-3DE4E932C433}" srcOrd="4" destOrd="0" presId="urn:microsoft.com/office/officeart/2018/2/layout/IconVerticalSolidList"/>
    <dgm:cxn modelId="{AB572F5A-0BD3-4923-838A-596DD09ED7F1}" type="presParOf" srcId="{8836D11F-6575-4187-8121-3DE4E932C433}" destId="{2DE518C0-E099-4914-AA1B-47D74C479129}" srcOrd="0" destOrd="0" presId="urn:microsoft.com/office/officeart/2018/2/layout/IconVerticalSolidList"/>
    <dgm:cxn modelId="{0212439B-154B-491D-B458-3A0FCFDE1794}" type="presParOf" srcId="{8836D11F-6575-4187-8121-3DE4E932C433}" destId="{876FE287-4D06-4C57-A114-20052843D8ED}" srcOrd="1" destOrd="0" presId="urn:microsoft.com/office/officeart/2018/2/layout/IconVerticalSolidList"/>
    <dgm:cxn modelId="{FC14F6BA-77EF-4B88-A56A-7A4071CF1799}" type="presParOf" srcId="{8836D11F-6575-4187-8121-3DE4E932C433}" destId="{0FC0FB04-1532-4295-B118-ADC51FBBB131}" srcOrd="2" destOrd="0" presId="urn:microsoft.com/office/officeart/2018/2/layout/IconVerticalSolidList"/>
    <dgm:cxn modelId="{4B4E7DE2-04F5-453B-BB08-A55BE76A103F}" type="presParOf" srcId="{8836D11F-6575-4187-8121-3DE4E932C433}" destId="{479E4AD7-AFEC-4154-8E97-746050AA26E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84B3DE-59B7-42D5-AA14-2E00ECC7D931}">
      <dsp:nvSpPr>
        <dsp:cNvPr id="0" name=""/>
        <dsp:cNvSpPr/>
      </dsp:nvSpPr>
      <dsp:spPr>
        <a:xfrm>
          <a:off x="0" y="682"/>
          <a:ext cx="6245265" cy="5731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A97C2D-04AE-4E59-8F82-5989C587835C}">
      <dsp:nvSpPr>
        <dsp:cNvPr id="0" name=""/>
        <dsp:cNvSpPr/>
      </dsp:nvSpPr>
      <dsp:spPr>
        <a:xfrm>
          <a:off x="173370" y="129635"/>
          <a:ext cx="315219" cy="31521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98291B-6B3A-40C0-889E-CA0327B4AD53}">
      <dsp:nvSpPr>
        <dsp:cNvPr id="0" name=""/>
        <dsp:cNvSpPr/>
      </dsp:nvSpPr>
      <dsp:spPr>
        <a:xfrm>
          <a:off x="661960" y="682"/>
          <a:ext cx="5583304" cy="573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656" tIns="60656" rIns="60656" bIns="60656" numCol="1" spcCol="1270" anchor="ctr" anchorCtr="0">
          <a:noAutofit/>
        </a:bodyPr>
        <a:lstStyle/>
        <a:p>
          <a:pPr marL="0" lvl="0" indent="0" algn="l" defTabSz="711200">
            <a:lnSpc>
              <a:spcPct val="90000"/>
            </a:lnSpc>
            <a:spcBef>
              <a:spcPct val="0"/>
            </a:spcBef>
            <a:spcAft>
              <a:spcPct val="35000"/>
            </a:spcAft>
            <a:buNone/>
          </a:pPr>
          <a:r>
            <a:rPr lang="en-US" sz="1600" kern="1200"/>
            <a:t>Depressed or irritable mood</a:t>
          </a:r>
        </a:p>
      </dsp:txBody>
      <dsp:txXfrm>
        <a:off x="661960" y="682"/>
        <a:ext cx="5583304" cy="573126"/>
      </dsp:txXfrm>
    </dsp:sp>
    <dsp:sp modelId="{7DA72092-2AA3-46C8-AB5D-27073E989FDB}">
      <dsp:nvSpPr>
        <dsp:cNvPr id="0" name=""/>
        <dsp:cNvSpPr/>
      </dsp:nvSpPr>
      <dsp:spPr>
        <a:xfrm>
          <a:off x="0" y="717090"/>
          <a:ext cx="6245265" cy="5731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375BBD-409B-4518-ADAD-AE10B876C2B2}">
      <dsp:nvSpPr>
        <dsp:cNvPr id="0" name=""/>
        <dsp:cNvSpPr/>
      </dsp:nvSpPr>
      <dsp:spPr>
        <a:xfrm>
          <a:off x="173370" y="846043"/>
          <a:ext cx="315219" cy="31521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75E6B50-D99C-4062-A5C6-FF9C0A92A23D}">
      <dsp:nvSpPr>
        <dsp:cNvPr id="0" name=""/>
        <dsp:cNvSpPr/>
      </dsp:nvSpPr>
      <dsp:spPr>
        <a:xfrm>
          <a:off x="661960" y="717090"/>
          <a:ext cx="5583304" cy="573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656" tIns="60656" rIns="60656" bIns="60656" numCol="1" spcCol="1270" anchor="ctr" anchorCtr="0">
          <a:noAutofit/>
        </a:bodyPr>
        <a:lstStyle/>
        <a:p>
          <a:pPr marL="0" lvl="0" indent="0" algn="l" defTabSz="711200">
            <a:lnSpc>
              <a:spcPct val="90000"/>
            </a:lnSpc>
            <a:spcBef>
              <a:spcPct val="0"/>
            </a:spcBef>
            <a:spcAft>
              <a:spcPct val="35000"/>
            </a:spcAft>
            <a:buNone/>
          </a:pPr>
          <a:r>
            <a:rPr lang="en-US" sz="1600" kern="1200"/>
            <a:t>Diminished interest or pleasure in most activities</a:t>
          </a:r>
        </a:p>
      </dsp:txBody>
      <dsp:txXfrm>
        <a:off x="661960" y="717090"/>
        <a:ext cx="5583304" cy="573126"/>
      </dsp:txXfrm>
    </dsp:sp>
    <dsp:sp modelId="{1CD734D3-9768-4B17-86E1-A5D98760860E}">
      <dsp:nvSpPr>
        <dsp:cNvPr id="0" name=""/>
        <dsp:cNvSpPr/>
      </dsp:nvSpPr>
      <dsp:spPr>
        <a:xfrm>
          <a:off x="0" y="1433498"/>
          <a:ext cx="6245265" cy="5731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243B7D-8C52-4C3D-84AD-25CD15509AD7}">
      <dsp:nvSpPr>
        <dsp:cNvPr id="0" name=""/>
        <dsp:cNvSpPr/>
      </dsp:nvSpPr>
      <dsp:spPr>
        <a:xfrm>
          <a:off x="173370" y="1562451"/>
          <a:ext cx="315219" cy="31521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1DE373-34D6-43A6-BDF4-604B94B11823}">
      <dsp:nvSpPr>
        <dsp:cNvPr id="0" name=""/>
        <dsp:cNvSpPr/>
      </dsp:nvSpPr>
      <dsp:spPr>
        <a:xfrm>
          <a:off x="661960" y="1433498"/>
          <a:ext cx="5583304" cy="573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656" tIns="60656" rIns="60656" bIns="60656" numCol="1" spcCol="1270" anchor="ctr" anchorCtr="0">
          <a:noAutofit/>
        </a:bodyPr>
        <a:lstStyle/>
        <a:p>
          <a:pPr marL="0" lvl="0" indent="0" algn="l" defTabSz="711200">
            <a:lnSpc>
              <a:spcPct val="90000"/>
            </a:lnSpc>
            <a:spcBef>
              <a:spcPct val="0"/>
            </a:spcBef>
            <a:spcAft>
              <a:spcPct val="35000"/>
            </a:spcAft>
            <a:buNone/>
          </a:pPr>
          <a:r>
            <a:rPr lang="en-US" sz="1600" kern="1200"/>
            <a:t>Significant change in appetite or weight</a:t>
          </a:r>
        </a:p>
      </dsp:txBody>
      <dsp:txXfrm>
        <a:off x="661960" y="1433498"/>
        <a:ext cx="5583304" cy="573126"/>
      </dsp:txXfrm>
    </dsp:sp>
    <dsp:sp modelId="{2DC597B9-997F-422E-9110-3529620861CA}">
      <dsp:nvSpPr>
        <dsp:cNvPr id="0" name=""/>
        <dsp:cNvSpPr/>
      </dsp:nvSpPr>
      <dsp:spPr>
        <a:xfrm>
          <a:off x="0" y="2149906"/>
          <a:ext cx="6245265" cy="5731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54577C-4D1F-4ED5-85B4-208053C1C051}">
      <dsp:nvSpPr>
        <dsp:cNvPr id="0" name=""/>
        <dsp:cNvSpPr/>
      </dsp:nvSpPr>
      <dsp:spPr>
        <a:xfrm>
          <a:off x="173370" y="2278859"/>
          <a:ext cx="315219" cy="31521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1CBF0E-A003-422B-874B-448735AB4FC8}">
      <dsp:nvSpPr>
        <dsp:cNvPr id="0" name=""/>
        <dsp:cNvSpPr/>
      </dsp:nvSpPr>
      <dsp:spPr>
        <a:xfrm>
          <a:off x="661960" y="2149906"/>
          <a:ext cx="5583304" cy="573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656" tIns="60656" rIns="60656" bIns="60656" numCol="1" spcCol="1270" anchor="ctr" anchorCtr="0">
          <a:noAutofit/>
        </a:bodyPr>
        <a:lstStyle/>
        <a:p>
          <a:pPr marL="0" lvl="0" indent="0" algn="l" defTabSz="711200">
            <a:lnSpc>
              <a:spcPct val="90000"/>
            </a:lnSpc>
            <a:spcBef>
              <a:spcPct val="0"/>
            </a:spcBef>
            <a:spcAft>
              <a:spcPct val="35000"/>
            </a:spcAft>
            <a:buNone/>
          </a:pPr>
          <a:r>
            <a:rPr lang="en-US" sz="1600" kern="1200"/>
            <a:t>Significant change in sleep</a:t>
          </a:r>
        </a:p>
      </dsp:txBody>
      <dsp:txXfrm>
        <a:off x="661960" y="2149906"/>
        <a:ext cx="5583304" cy="573126"/>
      </dsp:txXfrm>
    </dsp:sp>
    <dsp:sp modelId="{6D457509-F312-4CE8-8795-D5A7A7C61514}">
      <dsp:nvSpPr>
        <dsp:cNvPr id="0" name=""/>
        <dsp:cNvSpPr/>
      </dsp:nvSpPr>
      <dsp:spPr>
        <a:xfrm>
          <a:off x="0" y="2866314"/>
          <a:ext cx="6245265" cy="5731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59FA54-0928-4CB3-8E4C-72328987A178}">
      <dsp:nvSpPr>
        <dsp:cNvPr id="0" name=""/>
        <dsp:cNvSpPr/>
      </dsp:nvSpPr>
      <dsp:spPr>
        <a:xfrm>
          <a:off x="173370" y="2995267"/>
          <a:ext cx="315219" cy="31521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DFFFEE-C6D1-436E-A28A-FD07AE3F8BA5}">
      <dsp:nvSpPr>
        <dsp:cNvPr id="0" name=""/>
        <dsp:cNvSpPr/>
      </dsp:nvSpPr>
      <dsp:spPr>
        <a:xfrm>
          <a:off x="661960" y="2866314"/>
          <a:ext cx="5583304" cy="573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656" tIns="60656" rIns="60656" bIns="60656" numCol="1" spcCol="1270" anchor="ctr" anchorCtr="0">
          <a:noAutofit/>
        </a:bodyPr>
        <a:lstStyle/>
        <a:p>
          <a:pPr marL="0" lvl="0" indent="0" algn="l" defTabSz="711200">
            <a:lnSpc>
              <a:spcPct val="90000"/>
            </a:lnSpc>
            <a:spcBef>
              <a:spcPct val="0"/>
            </a:spcBef>
            <a:spcAft>
              <a:spcPct val="35000"/>
            </a:spcAft>
            <a:buNone/>
          </a:pPr>
          <a:r>
            <a:rPr lang="en-US" sz="1600" kern="1200"/>
            <a:t>Psychomotor agitation or decrease</a:t>
          </a:r>
        </a:p>
      </dsp:txBody>
      <dsp:txXfrm>
        <a:off x="661960" y="2866314"/>
        <a:ext cx="5583304" cy="573126"/>
      </dsp:txXfrm>
    </dsp:sp>
    <dsp:sp modelId="{DF55BB59-37AA-4894-BB13-8DE3BE7CD313}">
      <dsp:nvSpPr>
        <dsp:cNvPr id="0" name=""/>
        <dsp:cNvSpPr/>
      </dsp:nvSpPr>
      <dsp:spPr>
        <a:xfrm>
          <a:off x="0" y="3582722"/>
          <a:ext cx="6245265" cy="5731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CA48E9-90C7-4D48-ACF5-622D2EE3CB31}">
      <dsp:nvSpPr>
        <dsp:cNvPr id="0" name=""/>
        <dsp:cNvSpPr/>
      </dsp:nvSpPr>
      <dsp:spPr>
        <a:xfrm>
          <a:off x="173370" y="3711675"/>
          <a:ext cx="315219" cy="31521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34ABE8-95D0-4284-8219-5752CC5FCC19}">
      <dsp:nvSpPr>
        <dsp:cNvPr id="0" name=""/>
        <dsp:cNvSpPr/>
      </dsp:nvSpPr>
      <dsp:spPr>
        <a:xfrm>
          <a:off x="661960" y="3582722"/>
          <a:ext cx="5583304" cy="573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656" tIns="60656" rIns="60656" bIns="60656" numCol="1" spcCol="1270" anchor="ctr" anchorCtr="0">
          <a:noAutofit/>
        </a:bodyPr>
        <a:lstStyle/>
        <a:p>
          <a:pPr marL="0" lvl="0" indent="0" algn="l" defTabSz="711200">
            <a:lnSpc>
              <a:spcPct val="90000"/>
            </a:lnSpc>
            <a:spcBef>
              <a:spcPct val="0"/>
            </a:spcBef>
            <a:spcAft>
              <a:spcPct val="35000"/>
            </a:spcAft>
            <a:buNone/>
          </a:pPr>
          <a:r>
            <a:rPr lang="en-US" sz="1600" kern="1200"/>
            <a:t>Loss of energy or fatigue</a:t>
          </a:r>
        </a:p>
      </dsp:txBody>
      <dsp:txXfrm>
        <a:off x="661960" y="3582722"/>
        <a:ext cx="5583304" cy="573126"/>
      </dsp:txXfrm>
    </dsp:sp>
    <dsp:sp modelId="{B451957B-D9BE-4564-94F4-9C832BBA0D8A}">
      <dsp:nvSpPr>
        <dsp:cNvPr id="0" name=""/>
        <dsp:cNvSpPr/>
      </dsp:nvSpPr>
      <dsp:spPr>
        <a:xfrm>
          <a:off x="0" y="4299130"/>
          <a:ext cx="6245265" cy="5731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23D7E4-68F7-4972-B73C-3704D0D8DD1A}">
      <dsp:nvSpPr>
        <dsp:cNvPr id="0" name=""/>
        <dsp:cNvSpPr/>
      </dsp:nvSpPr>
      <dsp:spPr>
        <a:xfrm>
          <a:off x="173370" y="4428083"/>
          <a:ext cx="315219" cy="315219"/>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41ACBA-725A-46BC-960F-BDE8485C977E}">
      <dsp:nvSpPr>
        <dsp:cNvPr id="0" name=""/>
        <dsp:cNvSpPr/>
      </dsp:nvSpPr>
      <dsp:spPr>
        <a:xfrm>
          <a:off x="661960" y="4299130"/>
          <a:ext cx="5583304" cy="573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656" tIns="60656" rIns="60656" bIns="60656" numCol="1" spcCol="1270" anchor="ctr" anchorCtr="0">
          <a:noAutofit/>
        </a:bodyPr>
        <a:lstStyle/>
        <a:p>
          <a:pPr marL="0" lvl="0" indent="0" algn="l" defTabSz="711200">
            <a:lnSpc>
              <a:spcPct val="90000"/>
            </a:lnSpc>
            <a:spcBef>
              <a:spcPct val="0"/>
            </a:spcBef>
            <a:spcAft>
              <a:spcPct val="35000"/>
            </a:spcAft>
            <a:buNone/>
          </a:pPr>
          <a:r>
            <a:rPr lang="en-US" sz="1600" kern="1200"/>
            <a:t>Feelings of worthlessness &amp; guilt</a:t>
          </a:r>
        </a:p>
      </dsp:txBody>
      <dsp:txXfrm>
        <a:off x="661960" y="4299130"/>
        <a:ext cx="5583304" cy="573126"/>
      </dsp:txXfrm>
    </dsp:sp>
    <dsp:sp modelId="{92AAC936-8DFD-4CCF-9F4C-58832EA5F6AE}">
      <dsp:nvSpPr>
        <dsp:cNvPr id="0" name=""/>
        <dsp:cNvSpPr/>
      </dsp:nvSpPr>
      <dsp:spPr>
        <a:xfrm>
          <a:off x="0" y="5015538"/>
          <a:ext cx="6245265" cy="5731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8EDAF3-4659-4784-89D9-CAC4D65B9979}">
      <dsp:nvSpPr>
        <dsp:cNvPr id="0" name=""/>
        <dsp:cNvSpPr/>
      </dsp:nvSpPr>
      <dsp:spPr>
        <a:xfrm>
          <a:off x="173370" y="5144491"/>
          <a:ext cx="315219" cy="315219"/>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50B52D-36A0-47BD-AAF9-E549BCDE1E90}">
      <dsp:nvSpPr>
        <dsp:cNvPr id="0" name=""/>
        <dsp:cNvSpPr/>
      </dsp:nvSpPr>
      <dsp:spPr>
        <a:xfrm>
          <a:off x="661960" y="5015538"/>
          <a:ext cx="5583304" cy="573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656" tIns="60656" rIns="60656" bIns="60656" numCol="1" spcCol="1270" anchor="ctr" anchorCtr="0">
          <a:noAutofit/>
        </a:bodyPr>
        <a:lstStyle/>
        <a:p>
          <a:pPr marL="0" lvl="0" indent="0" algn="l" defTabSz="711200">
            <a:lnSpc>
              <a:spcPct val="90000"/>
            </a:lnSpc>
            <a:spcBef>
              <a:spcPct val="0"/>
            </a:spcBef>
            <a:spcAft>
              <a:spcPct val="35000"/>
            </a:spcAft>
            <a:buNone/>
          </a:pPr>
          <a:r>
            <a:rPr lang="en-US" sz="1600" kern="1200"/>
            <a:t>Thought process &amp; concentration problems</a:t>
          </a:r>
        </a:p>
      </dsp:txBody>
      <dsp:txXfrm>
        <a:off x="661960" y="5015538"/>
        <a:ext cx="5583304" cy="5731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E42D59-0485-45FD-8AF6-B6CE928FB31B}">
      <dsp:nvSpPr>
        <dsp:cNvPr id="0" name=""/>
        <dsp:cNvSpPr/>
      </dsp:nvSpPr>
      <dsp:spPr>
        <a:xfrm>
          <a:off x="0" y="682"/>
          <a:ext cx="6245265" cy="159656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8AC276-F34D-40F4-A853-395ED7DC817F}">
      <dsp:nvSpPr>
        <dsp:cNvPr id="0" name=""/>
        <dsp:cNvSpPr/>
      </dsp:nvSpPr>
      <dsp:spPr>
        <a:xfrm>
          <a:off x="482961" y="359909"/>
          <a:ext cx="878111" cy="8781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A4668E-3B4A-4120-96B0-F1CDD7D227DD}">
      <dsp:nvSpPr>
        <dsp:cNvPr id="0" name=""/>
        <dsp:cNvSpPr/>
      </dsp:nvSpPr>
      <dsp:spPr>
        <a:xfrm>
          <a:off x="1844034" y="682"/>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1022350">
            <a:lnSpc>
              <a:spcPct val="90000"/>
            </a:lnSpc>
            <a:spcBef>
              <a:spcPct val="0"/>
            </a:spcBef>
            <a:spcAft>
              <a:spcPct val="35000"/>
            </a:spcAft>
            <a:buNone/>
          </a:pPr>
          <a:r>
            <a:rPr lang="en-US" sz="2300" kern="1200"/>
            <a:t>Marked cognitive, affective, or behavioral symptoms in response to reminders of a traumatic event</a:t>
          </a:r>
        </a:p>
      </dsp:txBody>
      <dsp:txXfrm>
        <a:off x="1844034" y="682"/>
        <a:ext cx="4401230" cy="1596566"/>
      </dsp:txXfrm>
    </dsp:sp>
    <dsp:sp modelId="{CAD840E8-CE2F-4435-86AD-FD7B6A180D68}">
      <dsp:nvSpPr>
        <dsp:cNvPr id="0" name=""/>
        <dsp:cNvSpPr/>
      </dsp:nvSpPr>
      <dsp:spPr>
        <a:xfrm>
          <a:off x="0" y="1996390"/>
          <a:ext cx="6245265" cy="159656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49B473-43DA-496F-967E-D42F160E429C}">
      <dsp:nvSpPr>
        <dsp:cNvPr id="0" name=""/>
        <dsp:cNvSpPr/>
      </dsp:nvSpPr>
      <dsp:spPr>
        <a:xfrm>
          <a:off x="482961" y="2355617"/>
          <a:ext cx="878111" cy="8781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877C24-1124-4306-BE04-6DCF9A01AD35}">
      <dsp:nvSpPr>
        <dsp:cNvPr id="0" name=""/>
        <dsp:cNvSpPr/>
      </dsp:nvSpPr>
      <dsp:spPr>
        <a:xfrm>
          <a:off x="1844034" y="1996390"/>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1022350">
            <a:lnSpc>
              <a:spcPct val="90000"/>
            </a:lnSpc>
            <a:spcBef>
              <a:spcPct val="0"/>
            </a:spcBef>
            <a:spcAft>
              <a:spcPct val="35000"/>
            </a:spcAft>
            <a:buNone/>
          </a:pPr>
          <a:r>
            <a:rPr lang="en-US" sz="2300" kern="1200"/>
            <a:t>Experience of severe trauma either directly or vicariously</a:t>
          </a:r>
        </a:p>
      </dsp:txBody>
      <dsp:txXfrm>
        <a:off x="1844034" y="1996390"/>
        <a:ext cx="4401230" cy="1596566"/>
      </dsp:txXfrm>
    </dsp:sp>
    <dsp:sp modelId="{2DE518C0-E099-4914-AA1B-47D74C479129}">
      <dsp:nvSpPr>
        <dsp:cNvPr id="0" name=""/>
        <dsp:cNvSpPr/>
      </dsp:nvSpPr>
      <dsp:spPr>
        <a:xfrm>
          <a:off x="0" y="3992098"/>
          <a:ext cx="6245265" cy="159656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6FE287-4D06-4C57-A114-20052843D8ED}">
      <dsp:nvSpPr>
        <dsp:cNvPr id="0" name=""/>
        <dsp:cNvSpPr/>
      </dsp:nvSpPr>
      <dsp:spPr>
        <a:xfrm>
          <a:off x="482961" y="4351325"/>
          <a:ext cx="878111" cy="8781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79E4AD7-AFEC-4154-8E97-746050AA26E8}">
      <dsp:nvSpPr>
        <dsp:cNvPr id="0" name=""/>
        <dsp:cNvSpPr/>
      </dsp:nvSpPr>
      <dsp:spPr>
        <a:xfrm>
          <a:off x="1844034" y="3992098"/>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1022350">
            <a:lnSpc>
              <a:spcPct val="90000"/>
            </a:lnSpc>
            <a:spcBef>
              <a:spcPct val="0"/>
            </a:spcBef>
            <a:spcAft>
              <a:spcPct val="35000"/>
            </a:spcAft>
            <a:buNone/>
          </a:pPr>
          <a:r>
            <a:rPr lang="en-US" sz="2300" kern="1200"/>
            <a:t>Recurrent experience of trauma may be present </a:t>
          </a:r>
        </a:p>
      </dsp:txBody>
      <dsp:txXfrm>
        <a:off x="1844034" y="3992098"/>
        <a:ext cx="4401230" cy="159656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7F3480-D7B4-461C-813B-3845CE73CD68}" type="datetimeFigureOut">
              <a:rPr lang="en-US" smtClean="0"/>
              <a:t>4/30/2024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2423AA-251D-418F-9B6D-0E7CDC603382}" type="slidenum">
              <a:rPr lang="en-US" smtClean="0"/>
              <a:t>‹#›</a:t>
            </a:fld>
            <a:endParaRPr lang="en-US"/>
          </a:p>
        </p:txBody>
      </p:sp>
    </p:spTree>
    <p:extLst>
      <p:ext uri="{BB962C8B-B14F-4D97-AF65-F5344CB8AC3E}">
        <p14:creationId xmlns:p14="http://schemas.microsoft.com/office/powerpoint/2010/main" val="511962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6CCAD6-87E8-41ED-B1C6-FC2C2F6B1045}" type="slidenum">
              <a:rPr lang="en-US" smtClean="0"/>
              <a:t>5</a:t>
            </a:fld>
            <a:endParaRPr lang="en-US"/>
          </a:p>
        </p:txBody>
      </p:sp>
    </p:spTree>
    <p:extLst>
      <p:ext uri="{BB962C8B-B14F-4D97-AF65-F5344CB8AC3E}">
        <p14:creationId xmlns:p14="http://schemas.microsoft.com/office/powerpoint/2010/main" val="2536228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582423AA-251D-418F-9B6D-0E7CDC603382}" type="slidenum">
              <a:rPr lang="en-US" smtClean="0"/>
              <a:t>11</a:t>
            </a:fld>
            <a:endParaRPr lang="en-US"/>
          </a:p>
        </p:txBody>
      </p:sp>
    </p:spTree>
    <p:extLst>
      <p:ext uri="{BB962C8B-B14F-4D97-AF65-F5344CB8AC3E}">
        <p14:creationId xmlns:p14="http://schemas.microsoft.com/office/powerpoint/2010/main" val="3085096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9.png"/><Relationship Id="rId17" Type="http://schemas.openxmlformats.org/officeDocument/2006/relationships/image" Target="../media/image2.svg"/><Relationship Id="rId2" Type="http://schemas.openxmlformats.org/officeDocument/2006/relationships/image" Target="../media/image9.png"/><Relationship Id="rId16"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06040-D094-43DA-880A-C4DF8460C7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7E0F4D-E03D-40D0-81AD-14BF9418CA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267B26-39C1-4CFC-8572-75276CE20E18}"/>
              </a:ext>
            </a:extLst>
          </p:cNvPr>
          <p:cNvSpPr>
            <a:spLocks noGrp="1"/>
          </p:cNvSpPr>
          <p:nvPr>
            <p:ph type="dt" sz="half" idx="10"/>
          </p:nvPr>
        </p:nvSpPr>
        <p:spPr/>
        <p:txBody>
          <a:bodyPr/>
          <a:lstStyle/>
          <a:p>
            <a:fld id="{7641A865-389F-4BC0-AB32-8F358F6CB47D}" type="datetimeFigureOut">
              <a:rPr lang="en-US" smtClean="0"/>
              <a:t>4/30/2024</a:t>
            </a:fld>
            <a:endParaRPr lang="en-US"/>
          </a:p>
        </p:txBody>
      </p:sp>
      <p:sp>
        <p:nvSpPr>
          <p:cNvPr id="5" name="Footer Placeholder 4">
            <a:extLst>
              <a:ext uri="{FF2B5EF4-FFF2-40B4-BE49-F238E27FC236}">
                <a16:creationId xmlns:a16="http://schemas.microsoft.com/office/drawing/2014/main" id="{D9A9F05B-8C64-42BC-9468-E10A7FA70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836294-7A1D-40EF-92AB-174C193202AE}"/>
              </a:ext>
            </a:extLst>
          </p:cNvPr>
          <p:cNvSpPr>
            <a:spLocks noGrp="1"/>
          </p:cNvSpPr>
          <p:nvPr>
            <p:ph type="sldNum" sz="quarter" idx="12"/>
          </p:nvPr>
        </p:nvSpPr>
        <p:spPr/>
        <p:txBody>
          <a:bodyPr/>
          <a:lstStyle/>
          <a:p>
            <a:fld id="{CC12934C-D237-41CA-A61E-601A4F8E3B0D}" type="slidenum">
              <a:rPr lang="en-US" smtClean="0"/>
              <a:t>‹#›</a:t>
            </a:fld>
            <a:endParaRPr lang="en-US"/>
          </a:p>
        </p:txBody>
      </p:sp>
    </p:spTree>
    <p:extLst>
      <p:ext uri="{BB962C8B-B14F-4D97-AF65-F5344CB8AC3E}">
        <p14:creationId xmlns:p14="http://schemas.microsoft.com/office/powerpoint/2010/main" val="3648334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40146-9000-4C02-B804-F7295D1DA3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3EF8BA-90F3-42D8-80F5-B3C31020D81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95F3E1-D1AA-4138-8925-4ED4B9A0B8FC}"/>
              </a:ext>
            </a:extLst>
          </p:cNvPr>
          <p:cNvSpPr>
            <a:spLocks noGrp="1"/>
          </p:cNvSpPr>
          <p:nvPr>
            <p:ph type="dt" sz="half" idx="10"/>
          </p:nvPr>
        </p:nvSpPr>
        <p:spPr/>
        <p:txBody>
          <a:bodyPr/>
          <a:lstStyle/>
          <a:p>
            <a:fld id="{7641A865-389F-4BC0-AB32-8F358F6CB47D}" type="datetimeFigureOut">
              <a:rPr lang="en-US" smtClean="0"/>
              <a:t>4/30/2024</a:t>
            </a:fld>
            <a:endParaRPr lang="en-US"/>
          </a:p>
        </p:txBody>
      </p:sp>
      <p:sp>
        <p:nvSpPr>
          <p:cNvPr id="5" name="Footer Placeholder 4">
            <a:extLst>
              <a:ext uri="{FF2B5EF4-FFF2-40B4-BE49-F238E27FC236}">
                <a16:creationId xmlns:a16="http://schemas.microsoft.com/office/drawing/2014/main" id="{132A1F38-0FDE-49F2-BCBE-F31FC4C058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506568-9130-424F-ACC5-EA7CBEC86928}"/>
              </a:ext>
            </a:extLst>
          </p:cNvPr>
          <p:cNvSpPr>
            <a:spLocks noGrp="1"/>
          </p:cNvSpPr>
          <p:nvPr>
            <p:ph type="sldNum" sz="quarter" idx="12"/>
          </p:nvPr>
        </p:nvSpPr>
        <p:spPr/>
        <p:txBody>
          <a:bodyPr/>
          <a:lstStyle/>
          <a:p>
            <a:fld id="{CC12934C-D237-41CA-A61E-601A4F8E3B0D}" type="slidenum">
              <a:rPr lang="en-US" smtClean="0"/>
              <a:t>‹#›</a:t>
            </a:fld>
            <a:endParaRPr lang="en-US"/>
          </a:p>
        </p:txBody>
      </p:sp>
    </p:spTree>
    <p:extLst>
      <p:ext uri="{BB962C8B-B14F-4D97-AF65-F5344CB8AC3E}">
        <p14:creationId xmlns:p14="http://schemas.microsoft.com/office/powerpoint/2010/main" val="1347056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0DBBDF-902E-4D6C-A135-ABA12195F6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8EF74A-6506-4B5A-A705-DAA68BFE071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33E6AE-A393-499F-94AC-CD1A341BE007}"/>
              </a:ext>
            </a:extLst>
          </p:cNvPr>
          <p:cNvSpPr>
            <a:spLocks noGrp="1"/>
          </p:cNvSpPr>
          <p:nvPr>
            <p:ph type="dt" sz="half" idx="10"/>
          </p:nvPr>
        </p:nvSpPr>
        <p:spPr/>
        <p:txBody>
          <a:bodyPr/>
          <a:lstStyle/>
          <a:p>
            <a:fld id="{7641A865-389F-4BC0-AB32-8F358F6CB47D}" type="datetimeFigureOut">
              <a:rPr lang="en-US" smtClean="0"/>
              <a:t>4/30/2024</a:t>
            </a:fld>
            <a:endParaRPr lang="en-US"/>
          </a:p>
        </p:txBody>
      </p:sp>
      <p:sp>
        <p:nvSpPr>
          <p:cNvPr id="5" name="Footer Placeholder 4">
            <a:extLst>
              <a:ext uri="{FF2B5EF4-FFF2-40B4-BE49-F238E27FC236}">
                <a16:creationId xmlns:a16="http://schemas.microsoft.com/office/drawing/2014/main" id="{8719512A-A47F-4D6B-B0A5-DAAACA4620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812D82-7C4A-4196-88D9-2F0C98F326D7}"/>
              </a:ext>
            </a:extLst>
          </p:cNvPr>
          <p:cNvSpPr>
            <a:spLocks noGrp="1"/>
          </p:cNvSpPr>
          <p:nvPr>
            <p:ph type="sldNum" sz="quarter" idx="12"/>
          </p:nvPr>
        </p:nvSpPr>
        <p:spPr/>
        <p:txBody>
          <a:bodyPr/>
          <a:lstStyle/>
          <a:p>
            <a:fld id="{CC12934C-D237-41CA-A61E-601A4F8E3B0D}" type="slidenum">
              <a:rPr lang="en-US" smtClean="0"/>
              <a:t>‹#›</a:t>
            </a:fld>
            <a:endParaRPr lang="en-US"/>
          </a:p>
        </p:txBody>
      </p:sp>
    </p:spTree>
    <p:extLst>
      <p:ext uri="{BB962C8B-B14F-4D97-AF65-F5344CB8AC3E}">
        <p14:creationId xmlns:p14="http://schemas.microsoft.com/office/powerpoint/2010/main" val="2462719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Footer Layou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AF376DDD-269B-48FB-9E16-6CF6BFE354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8750" y="6653136"/>
            <a:ext cx="12509500" cy="204864"/>
          </a:xfrm>
          <a:prstGeom prst="rect">
            <a:avLst/>
          </a:prstGeom>
        </p:spPr>
      </p:pic>
      <p:sp>
        <p:nvSpPr>
          <p:cNvPr id="7" name="Slide Number Placeholder 6">
            <a:extLst>
              <a:ext uri="{FF2B5EF4-FFF2-40B4-BE49-F238E27FC236}">
                <a16:creationId xmlns:a16="http://schemas.microsoft.com/office/drawing/2014/main" id="{46104D12-5C9F-4C4A-8030-F8A5C13B9D42}"/>
              </a:ext>
            </a:extLst>
          </p:cNvPr>
          <p:cNvSpPr>
            <a:spLocks noGrp="1"/>
          </p:cNvSpPr>
          <p:nvPr>
            <p:ph type="sldNum" sz="quarter" idx="12"/>
          </p:nvPr>
        </p:nvSpPr>
        <p:spPr>
          <a:xfrm>
            <a:off x="234617" y="6280149"/>
            <a:ext cx="414336" cy="365125"/>
          </a:xfrm>
        </p:spPr>
        <p:txBody>
          <a:bodyPr/>
          <a:lstStyle>
            <a:lvl1pPr algn="l">
              <a:defRPr>
                <a:solidFill>
                  <a:schemeClr val="bg2">
                    <a:lumMod val="75000"/>
                  </a:schemeClr>
                </a:solidFill>
              </a:defRPr>
            </a:lvl1pPr>
          </a:lstStyle>
          <a:p>
            <a:fld id="{826F4A02-CD27-45D0-9948-E010779680D7}" type="slidenum">
              <a:rPr lang="en-US" smtClean="0"/>
              <a:pPr/>
              <a:t>‹#›</a:t>
            </a:fld>
            <a:endParaRPr lang="en-US"/>
          </a:p>
        </p:txBody>
      </p:sp>
      <p:pic>
        <p:nvPicPr>
          <p:cNvPr id="11" name="Graphic 10">
            <a:extLst>
              <a:ext uri="{FF2B5EF4-FFF2-40B4-BE49-F238E27FC236}">
                <a16:creationId xmlns:a16="http://schemas.microsoft.com/office/drawing/2014/main" id="{07B97DE7-111E-4D26-94C7-F309BD3188D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632744" y="5979435"/>
            <a:ext cx="1324639" cy="569903"/>
          </a:xfrm>
          <a:prstGeom prst="rect">
            <a:avLst/>
          </a:prstGeom>
        </p:spPr>
      </p:pic>
      <p:sp>
        <p:nvSpPr>
          <p:cNvPr id="4" name="Picture Placeholder 3">
            <a:extLst>
              <a:ext uri="{FF2B5EF4-FFF2-40B4-BE49-F238E27FC236}">
                <a16:creationId xmlns:a16="http://schemas.microsoft.com/office/drawing/2014/main" id="{2D45C0D8-3A48-4CB3-8EA4-AB311A711FE7}"/>
              </a:ext>
            </a:extLst>
          </p:cNvPr>
          <p:cNvSpPr>
            <a:spLocks noGrp="1"/>
          </p:cNvSpPr>
          <p:nvPr>
            <p:ph type="pic" sz="quarter" idx="13"/>
          </p:nvPr>
        </p:nvSpPr>
        <p:spPr>
          <a:xfrm>
            <a:off x="234617" y="0"/>
            <a:ext cx="3835733" cy="5209563"/>
          </a:xfrm>
        </p:spPr>
        <p:txBody>
          <a:bodyPr/>
          <a:lstStyle/>
          <a:p>
            <a:endParaRPr lang="en-US"/>
          </a:p>
        </p:txBody>
      </p:sp>
      <p:sp>
        <p:nvSpPr>
          <p:cNvPr id="8" name="Footer Placeholder 5">
            <a:extLst>
              <a:ext uri="{FF2B5EF4-FFF2-40B4-BE49-F238E27FC236}">
                <a16:creationId xmlns:a16="http://schemas.microsoft.com/office/drawing/2014/main" id="{C15E8878-C154-5444-ABA9-6CDA8E17038E}"/>
              </a:ext>
            </a:extLst>
          </p:cNvPr>
          <p:cNvSpPr>
            <a:spLocks noGrp="1"/>
          </p:cNvSpPr>
          <p:nvPr>
            <p:ph type="ftr" sz="quarter" idx="11"/>
          </p:nvPr>
        </p:nvSpPr>
        <p:spPr>
          <a:xfrm>
            <a:off x="4070350" y="6280150"/>
            <a:ext cx="4114800" cy="365125"/>
          </a:xfrm>
        </p:spPr>
        <p:txBody>
          <a:bodyPr/>
          <a:lstStyle>
            <a:lvl1pPr>
              <a:defRPr>
                <a:solidFill>
                  <a:schemeClr val="bg2">
                    <a:lumMod val="75000"/>
                  </a:schemeClr>
                </a:solidFill>
              </a:defRPr>
            </a:lvl1pPr>
          </a:lstStyle>
          <a:p>
            <a:r>
              <a:rPr lang="en-US"/>
              <a:t>Presenter Name | Presenter Title</a:t>
            </a:r>
          </a:p>
        </p:txBody>
      </p:sp>
    </p:spTree>
    <p:extLst>
      <p:ext uri="{BB962C8B-B14F-4D97-AF65-F5344CB8AC3E}">
        <p14:creationId xmlns:p14="http://schemas.microsoft.com/office/powerpoint/2010/main" val="2929675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ooter Layou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AF376DDD-269B-48FB-9E16-6CF6BFE354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8750" y="6653136"/>
            <a:ext cx="12509500" cy="204864"/>
          </a:xfrm>
          <a:prstGeom prst="rect">
            <a:avLst/>
          </a:prstGeom>
        </p:spPr>
      </p:pic>
      <p:sp>
        <p:nvSpPr>
          <p:cNvPr id="7" name="Slide Number Placeholder 6">
            <a:extLst>
              <a:ext uri="{FF2B5EF4-FFF2-40B4-BE49-F238E27FC236}">
                <a16:creationId xmlns:a16="http://schemas.microsoft.com/office/drawing/2014/main" id="{46104D12-5C9F-4C4A-8030-F8A5C13B9D42}"/>
              </a:ext>
            </a:extLst>
          </p:cNvPr>
          <p:cNvSpPr>
            <a:spLocks noGrp="1"/>
          </p:cNvSpPr>
          <p:nvPr>
            <p:ph type="sldNum" sz="quarter" idx="12"/>
          </p:nvPr>
        </p:nvSpPr>
        <p:spPr>
          <a:xfrm>
            <a:off x="234617" y="6280149"/>
            <a:ext cx="414336" cy="365125"/>
          </a:xfrm>
        </p:spPr>
        <p:txBody>
          <a:bodyPr/>
          <a:lstStyle>
            <a:lvl1pPr algn="l">
              <a:defRPr>
                <a:solidFill>
                  <a:schemeClr val="bg2">
                    <a:lumMod val="75000"/>
                  </a:schemeClr>
                </a:solidFill>
              </a:defRPr>
            </a:lvl1pPr>
          </a:lstStyle>
          <a:p>
            <a:fld id="{826F4A02-CD27-45D0-9948-E010779680D7}" type="slidenum">
              <a:rPr lang="en-US" smtClean="0"/>
              <a:pPr/>
              <a:t>‹#›</a:t>
            </a:fld>
            <a:endParaRPr lang="en-US"/>
          </a:p>
        </p:txBody>
      </p:sp>
      <p:sp>
        <p:nvSpPr>
          <p:cNvPr id="6" name="Footer Placeholder 5">
            <a:extLst>
              <a:ext uri="{FF2B5EF4-FFF2-40B4-BE49-F238E27FC236}">
                <a16:creationId xmlns:a16="http://schemas.microsoft.com/office/drawing/2014/main" id="{41DDE3E8-4328-49E9-8EED-2E62FD993DD0}"/>
              </a:ext>
            </a:extLst>
          </p:cNvPr>
          <p:cNvSpPr>
            <a:spLocks noGrp="1"/>
          </p:cNvSpPr>
          <p:nvPr>
            <p:ph type="ftr" sz="quarter" idx="11"/>
          </p:nvPr>
        </p:nvSpPr>
        <p:spPr>
          <a:xfrm>
            <a:off x="4070350" y="6280150"/>
            <a:ext cx="4114800" cy="365125"/>
          </a:xfrm>
        </p:spPr>
        <p:txBody>
          <a:bodyPr/>
          <a:lstStyle>
            <a:lvl1pPr>
              <a:defRPr>
                <a:solidFill>
                  <a:schemeClr val="bg2">
                    <a:lumMod val="75000"/>
                  </a:schemeClr>
                </a:solidFill>
              </a:defRPr>
            </a:lvl1pPr>
          </a:lstStyle>
          <a:p>
            <a:r>
              <a:rPr lang="en-US"/>
              <a:t>Presenter Name | Presenter Title</a:t>
            </a:r>
          </a:p>
        </p:txBody>
      </p:sp>
    </p:spTree>
    <p:extLst>
      <p:ext uri="{BB962C8B-B14F-4D97-AF65-F5344CB8AC3E}">
        <p14:creationId xmlns:p14="http://schemas.microsoft.com/office/powerpoint/2010/main" val="108766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reak page slide 1">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18AC3636-BF62-42FB-895D-3B3FFC483C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27" name="Graphic 26">
            <a:extLst>
              <a:ext uri="{FF2B5EF4-FFF2-40B4-BE49-F238E27FC236}">
                <a16:creationId xmlns:a16="http://schemas.microsoft.com/office/drawing/2014/main" id="{5C9DC2BF-607E-4391-A58D-E51059AC4399}"/>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22694" t="16594" r="5363" b="21025"/>
          <a:stretch/>
        </p:blipFill>
        <p:spPr>
          <a:xfrm>
            <a:off x="0" y="1"/>
            <a:ext cx="12206544" cy="6858000"/>
          </a:xfrm>
          <a:prstGeom prst="rect">
            <a:avLst/>
          </a:prstGeom>
        </p:spPr>
      </p:pic>
      <p:sp>
        <p:nvSpPr>
          <p:cNvPr id="29" name="Slide Number Placeholder 2">
            <a:extLst>
              <a:ext uri="{FF2B5EF4-FFF2-40B4-BE49-F238E27FC236}">
                <a16:creationId xmlns:a16="http://schemas.microsoft.com/office/drawing/2014/main" id="{4F96B66D-B11D-47CF-A88D-BF72CE32BD85}"/>
              </a:ext>
            </a:extLst>
          </p:cNvPr>
          <p:cNvSpPr>
            <a:spLocks noGrp="1"/>
          </p:cNvSpPr>
          <p:nvPr>
            <p:ph type="sldNum" sz="quarter" idx="12"/>
          </p:nvPr>
        </p:nvSpPr>
        <p:spPr>
          <a:xfrm>
            <a:off x="234617" y="6280149"/>
            <a:ext cx="414336" cy="365125"/>
          </a:xfrm>
        </p:spPr>
        <p:txBody>
          <a:bodyPr/>
          <a:lstStyle/>
          <a:p>
            <a:fld id="{826F4A02-CD27-45D0-9948-E010779680D7}" type="slidenum">
              <a:rPr lang="en-US" smtClean="0">
                <a:solidFill>
                  <a:schemeClr val="bg1">
                    <a:lumMod val="85000"/>
                  </a:schemeClr>
                </a:solidFill>
              </a:rPr>
              <a:pPr/>
              <a:t>‹#›</a:t>
            </a:fld>
            <a:endParaRPr lang="en-US">
              <a:solidFill>
                <a:schemeClr val="bg1">
                  <a:lumMod val="85000"/>
                </a:schemeClr>
              </a:solidFill>
            </a:endParaRPr>
          </a:p>
        </p:txBody>
      </p:sp>
      <p:pic>
        <p:nvPicPr>
          <p:cNvPr id="32" name="Graphic 31">
            <a:extLst>
              <a:ext uri="{FF2B5EF4-FFF2-40B4-BE49-F238E27FC236}">
                <a16:creationId xmlns:a16="http://schemas.microsoft.com/office/drawing/2014/main" id="{DDF57B07-7EFA-41A9-8538-0F3C5F5D51F8}"/>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632745" y="5979435"/>
            <a:ext cx="1324638" cy="569903"/>
          </a:xfrm>
          <a:prstGeom prst="rect">
            <a:avLst/>
          </a:prstGeom>
        </p:spPr>
      </p:pic>
      <p:sp>
        <p:nvSpPr>
          <p:cNvPr id="7" name="Footer Placeholder 5">
            <a:extLst>
              <a:ext uri="{FF2B5EF4-FFF2-40B4-BE49-F238E27FC236}">
                <a16:creationId xmlns:a16="http://schemas.microsoft.com/office/drawing/2014/main" id="{BB64FDC2-9C6D-AF40-9E5E-185B68C6B83B}"/>
              </a:ext>
            </a:extLst>
          </p:cNvPr>
          <p:cNvSpPr>
            <a:spLocks noGrp="1"/>
          </p:cNvSpPr>
          <p:nvPr>
            <p:ph type="ftr" sz="quarter" idx="11"/>
          </p:nvPr>
        </p:nvSpPr>
        <p:spPr>
          <a:xfrm>
            <a:off x="4070350" y="6280150"/>
            <a:ext cx="4114800" cy="365125"/>
          </a:xfrm>
        </p:spPr>
        <p:txBody>
          <a:bodyPr/>
          <a:lstStyle>
            <a:lvl1pPr>
              <a:defRPr>
                <a:solidFill>
                  <a:schemeClr val="bg2"/>
                </a:solidFill>
              </a:defRPr>
            </a:lvl1pPr>
          </a:lstStyle>
          <a:p>
            <a:r>
              <a:rPr lang="en-US"/>
              <a:t>Presenter Name | Presenter Title</a:t>
            </a:r>
          </a:p>
        </p:txBody>
      </p:sp>
    </p:spTree>
    <p:extLst>
      <p:ext uri="{BB962C8B-B14F-4D97-AF65-F5344CB8AC3E}">
        <p14:creationId xmlns:p14="http://schemas.microsoft.com/office/powerpoint/2010/main" val="686379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med image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0115AB8-43B0-4D4A-B7C7-FD2F67EC4556}"/>
              </a:ext>
            </a:extLst>
          </p:cNvPr>
          <p:cNvSpPr>
            <a:spLocks noGrp="1"/>
          </p:cNvSpPr>
          <p:nvPr>
            <p:ph type="pic" sz="quarter" idx="13"/>
          </p:nvPr>
        </p:nvSpPr>
        <p:spPr>
          <a:xfrm flipH="1">
            <a:off x="3261124" y="0"/>
            <a:ext cx="8930876" cy="5503863"/>
          </a:xfrm>
          <a:noFill/>
        </p:spPr>
        <p:txBody>
          <a:bodyPr/>
          <a:lstStyle/>
          <a:p>
            <a:endParaRPr lang="en-US"/>
          </a:p>
        </p:txBody>
      </p:sp>
      <p:pic>
        <p:nvPicPr>
          <p:cNvPr id="2" name="Graphic 1">
            <a:extLst>
              <a:ext uri="{FF2B5EF4-FFF2-40B4-BE49-F238E27FC236}">
                <a16:creationId xmlns:a16="http://schemas.microsoft.com/office/drawing/2014/main" id="{AF376DDD-269B-48FB-9E16-6CF6BFE354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8750" y="6653136"/>
            <a:ext cx="12509500" cy="204864"/>
          </a:xfrm>
          <a:prstGeom prst="rect">
            <a:avLst/>
          </a:prstGeom>
        </p:spPr>
      </p:pic>
      <p:sp>
        <p:nvSpPr>
          <p:cNvPr id="7" name="Slide Number Placeholder 6">
            <a:extLst>
              <a:ext uri="{FF2B5EF4-FFF2-40B4-BE49-F238E27FC236}">
                <a16:creationId xmlns:a16="http://schemas.microsoft.com/office/drawing/2014/main" id="{46104D12-5C9F-4C4A-8030-F8A5C13B9D42}"/>
              </a:ext>
            </a:extLst>
          </p:cNvPr>
          <p:cNvSpPr>
            <a:spLocks noGrp="1"/>
          </p:cNvSpPr>
          <p:nvPr>
            <p:ph type="sldNum" sz="quarter" idx="12"/>
          </p:nvPr>
        </p:nvSpPr>
        <p:spPr>
          <a:xfrm>
            <a:off x="234617" y="6288010"/>
            <a:ext cx="414336" cy="365125"/>
          </a:xfrm>
        </p:spPr>
        <p:txBody>
          <a:bodyPr/>
          <a:lstStyle>
            <a:lvl1pPr algn="l">
              <a:defRPr>
                <a:solidFill>
                  <a:schemeClr val="bg2">
                    <a:lumMod val="75000"/>
                  </a:schemeClr>
                </a:solidFill>
              </a:defRPr>
            </a:lvl1pPr>
          </a:lstStyle>
          <a:p>
            <a:fld id="{826F4A02-CD27-45D0-9948-E010779680D7}" type="slidenum">
              <a:rPr lang="en-US" smtClean="0"/>
              <a:pPr/>
              <a:t>‹#›</a:t>
            </a:fld>
            <a:endParaRPr lang="en-US"/>
          </a:p>
        </p:txBody>
      </p:sp>
      <p:sp>
        <p:nvSpPr>
          <p:cNvPr id="8" name="Footer Placeholder 5">
            <a:extLst>
              <a:ext uri="{FF2B5EF4-FFF2-40B4-BE49-F238E27FC236}">
                <a16:creationId xmlns:a16="http://schemas.microsoft.com/office/drawing/2014/main" id="{B5782D0F-D2DD-8E4A-8967-2A3CA9D2FFA4}"/>
              </a:ext>
            </a:extLst>
          </p:cNvPr>
          <p:cNvSpPr>
            <a:spLocks noGrp="1"/>
          </p:cNvSpPr>
          <p:nvPr>
            <p:ph type="ftr" sz="quarter" idx="11"/>
          </p:nvPr>
        </p:nvSpPr>
        <p:spPr>
          <a:xfrm>
            <a:off x="4070350" y="6280150"/>
            <a:ext cx="4114800" cy="365125"/>
          </a:xfrm>
        </p:spPr>
        <p:txBody>
          <a:bodyPr/>
          <a:lstStyle>
            <a:lvl1pPr>
              <a:defRPr>
                <a:solidFill>
                  <a:schemeClr val="bg2">
                    <a:lumMod val="75000"/>
                  </a:schemeClr>
                </a:solidFill>
              </a:defRPr>
            </a:lvl1pPr>
          </a:lstStyle>
          <a:p>
            <a:r>
              <a:rPr lang="en-US"/>
              <a:t>Presenter Name | Presenter Title</a:t>
            </a:r>
          </a:p>
        </p:txBody>
      </p:sp>
    </p:spTree>
    <p:extLst>
      <p:ext uri="{BB962C8B-B14F-4D97-AF65-F5344CB8AC3E}">
        <p14:creationId xmlns:p14="http://schemas.microsoft.com/office/powerpoint/2010/main" val="3422979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 Colmun 1 image">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55F0217E-D701-44B6-B456-BA607BBA8D3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2745" y="5979435"/>
            <a:ext cx="1324638" cy="569903"/>
          </a:xfrm>
          <a:prstGeom prst="rect">
            <a:avLst/>
          </a:prstGeom>
        </p:spPr>
      </p:pic>
      <p:sp>
        <p:nvSpPr>
          <p:cNvPr id="7" name="Slide Number Placeholder 6">
            <a:extLst>
              <a:ext uri="{FF2B5EF4-FFF2-40B4-BE49-F238E27FC236}">
                <a16:creationId xmlns:a16="http://schemas.microsoft.com/office/drawing/2014/main" id="{46104D12-5C9F-4C4A-8030-F8A5C13B9D42}"/>
              </a:ext>
            </a:extLst>
          </p:cNvPr>
          <p:cNvSpPr>
            <a:spLocks noGrp="1"/>
          </p:cNvSpPr>
          <p:nvPr>
            <p:ph type="sldNum" sz="quarter" idx="12"/>
          </p:nvPr>
        </p:nvSpPr>
        <p:spPr>
          <a:xfrm>
            <a:off x="234617" y="6288010"/>
            <a:ext cx="414336" cy="365125"/>
          </a:xfrm>
        </p:spPr>
        <p:txBody>
          <a:bodyPr/>
          <a:lstStyle>
            <a:lvl1pPr algn="l">
              <a:defRPr>
                <a:solidFill>
                  <a:schemeClr val="bg2">
                    <a:lumMod val="75000"/>
                  </a:schemeClr>
                </a:solidFill>
              </a:defRPr>
            </a:lvl1pPr>
          </a:lstStyle>
          <a:p>
            <a:fld id="{826F4A02-CD27-45D0-9948-E010779680D7}" type="slidenum">
              <a:rPr lang="en-US" smtClean="0"/>
              <a:pPr/>
              <a:t>‹#›</a:t>
            </a:fld>
            <a:endParaRPr lang="en-US"/>
          </a:p>
        </p:txBody>
      </p:sp>
      <p:grpSp>
        <p:nvGrpSpPr>
          <p:cNvPr id="3" name="Group 2">
            <a:extLst>
              <a:ext uri="{FF2B5EF4-FFF2-40B4-BE49-F238E27FC236}">
                <a16:creationId xmlns:a16="http://schemas.microsoft.com/office/drawing/2014/main" id="{21A7C8E3-55EA-3A45-A5F1-9DCC47792377}"/>
              </a:ext>
            </a:extLst>
          </p:cNvPr>
          <p:cNvGrpSpPr/>
          <p:nvPr userDrawn="1"/>
        </p:nvGrpSpPr>
        <p:grpSpPr>
          <a:xfrm>
            <a:off x="7147839" y="-2721"/>
            <a:ext cx="1760589" cy="6791447"/>
            <a:chOff x="7112327" y="-2720"/>
            <a:chExt cx="1760589" cy="6651752"/>
          </a:xfrm>
        </p:grpSpPr>
        <p:pic>
          <p:nvPicPr>
            <p:cNvPr id="34" name="Graphic 33">
              <a:extLst>
                <a:ext uri="{FF2B5EF4-FFF2-40B4-BE49-F238E27FC236}">
                  <a16:creationId xmlns:a16="http://schemas.microsoft.com/office/drawing/2014/main" id="{11FC068F-6251-44DA-A148-A0A249170A8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9915511">
              <a:off x="7391312" y="1003332"/>
              <a:ext cx="1276350" cy="3667125"/>
            </a:xfrm>
            <a:prstGeom prst="rect">
              <a:avLst/>
            </a:prstGeom>
          </p:spPr>
        </p:pic>
        <p:pic>
          <p:nvPicPr>
            <p:cNvPr id="8" name="Graphic 7">
              <a:extLst>
                <a:ext uri="{FF2B5EF4-FFF2-40B4-BE49-F238E27FC236}">
                  <a16:creationId xmlns:a16="http://schemas.microsoft.com/office/drawing/2014/main" id="{78C5FEE2-8AB5-4784-8A3A-244A81552BC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V="1">
              <a:off x="7598268" y="-2720"/>
              <a:ext cx="866775" cy="3079946"/>
            </a:xfrm>
            <a:prstGeom prst="rect">
              <a:avLst/>
            </a:prstGeom>
          </p:spPr>
        </p:pic>
        <p:pic>
          <p:nvPicPr>
            <p:cNvPr id="9" name="Graphic 8">
              <a:extLst>
                <a:ext uri="{FF2B5EF4-FFF2-40B4-BE49-F238E27FC236}">
                  <a16:creationId xmlns:a16="http://schemas.microsoft.com/office/drawing/2014/main" id="{2E3555E0-AB9A-4FBE-8B2C-AB0659A634D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9915511">
              <a:off x="7379023" y="106139"/>
              <a:ext cx="1276350" cy="3667125"/>
            </a:xfrm>
            <a:prstGeom prst="rect">
              <a:avLst/>
            </a:prstGeom>
          </p:spPr>
        </p:pic>
        <p:pic>
          <p:nvPicPr>
            <p:cNvPr id="10" name="Graphic 9">
              <a:extLst>
                <a:ext uri="{FF2B5EF4-FFF2-40B4-BE49-F238E27FC236}">
                  <a16:creationId xmlns:a16="http://schemas.microsoft.com/office/drawing/2014/main" id="{3C0E9ED6-4C3F-4E92-B450-5599C18BD82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rot="9817446">
              <a:off x="7112327" y="1750748"/>
              <a:ext cx="1760589" cy="3822993"/>
            </a:xfrm>
            <a:prstGeom prst="rect">
              <a:avLst/>
            </a:prstGeom>
          </p:spPr>
        </p:pic>
        <p:pic>
          <p:nvPicPr>
            <p:cNvPr id="12" name="Graphic 11">
              <a:extLst>
                <a:ext uri="{FF2B5EF4-FFF2-40B4-BE49-F238E27FC236}">
                  <a16:creationId xmlns:a16="http://schemas.microsoft.com/office/drawing/2014/main" id="{63A73A40-A24F-4DDE-A40F-10D001829EFC}"/>
                </a:ext>
              </a:extLst>
            </p:cNvPr>
            <p:cNvPicPr>
              <a:picLocks noChangeAspect="1"/>
            </p:cNvPicPr>
            <p:nvPr userDrawn="1"/>
          </p:nvPicPr>
          <p:blipFill rotWithShape="1">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rcRect b="5742"/>
            <a:stretch/>
          </p:blipFill>
          <p:spPr>
            <a:xfrm>
              <a:off x="7295295" y="3569845"/>
              <a:ext cx="866775" cy="3079187"/>
            </a:xfrm>
            <a:prstGeom prst="rect">
              <a:avLst/>
            </a:prstGeom>
          </p:spPr>
        </p:pic>
      </p:grpSp>
      <p:sp>
        <p:nvSpPr>
          <p:cNvPr id="4" name="Picture Placeholder 3">
            <a:extLst>
              <a:ext uri="{FF2B5EF4-FFF2-40B4-BE49-F238E27FC236}">
                <a16:creationId xmlns:a16="http://schemas.microsoft.com/office/drawing/2014/main" id="{5A7CCB78-96EF-4EC3-AD51-507D514F4728}"/>
              </a:ext>
            </a:extLst>
          </p:cNvPr>
          <p:cNvSpPr>
            <a:spLocks noGrp="1"/>
          </p:cNvSpPr>
          <p:nvPr>
            <p:ph type="pic" sz="quarter" idx="13"/>
          </p:nvPr>
        </p:nvSpPr>
        <p:spPr>
          <a:xfrm>
            <a:off x="8012700" y="-7279"/>
            <a:ext cx="4214812" cy="6861175"/>
          </a:xfrm>
          <a:solidFill>
            <a:schemeClr val="bg1"/>
          </a:solidFill>
        </p:spPr>
        <p:txBody>
          <a:bodyPr/>
          <a:lstStyle/>
          <a:p>
            <a:endParaRPr lang="en-US"/>
          </a:p>
        </p:txBody>
      </p:sp>
      <p:pic>
        <p:nvPicPr>
          <p:cNvPr id="29" name="Graphic 28">
            <a:extLst>
              <a:ext uri="{FF2B5EF4-FFF2-40B4-BE49-F238E27FC236}">
                <a16:creationId xmlns:a16="http://schemas.microsoft.com/office/drawing/2014/main" id="{C453D322-1E2F-407E-A0AD-5807AA075D5B}"/>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92804" y="432540"/>
            <a:ext cx="2356833" cy="5546895"/>
          </a:xfrm>
          <a:prstGeom prst="rect">
            <a:avLst/>
          </a:prstGeom>
        </p:spPr>
      </p:pic>
      <p:pic>
        <p:nvPicPr>
          <p:cNvPr id="32" name="Graphic 31">
            <a:extLst>
              <a:ext uri="{FF2B5EF4-FFF2-40B4-BE49-F238E27FC236}">
                <a16:creationId xmlns:a16="http://schemas.microsoft.com/office/drawing/2014/main" id="{A1601A5D-7841-4E31-A8AA-87166C94D8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9891" y="5971573"/>
            <a:ext cx="1324638" cy="569903"/>
          </a:xfrm>
          <a:prstGeom prst="rect">
            <a:avLst/>
          </a:prstGeom>
        </p:spPr>
      </p:pic>
      <p:pic>
        <p:nvPicPr>
          <p:cNvPr id="2" name="Graphic 1">
            <a:extLst>
              <a:ext uri="{FF2B5EF4-FFF2-40B4-BE49-F238E27FC236}">
                <a16:creationId xmlns:a16="http://schemas.microsoft.com/office/drawing/2014/main" id="{AF376DDD-269B-48FB-9E16-6CF6BFE35490}"/>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58750" y="6653136"/>
            <a:ext cx="12509500" cy="204864"/>
          </a:xfrm>
          <a:prstGeom prst="rect">
            <a:avLst/>
          </a:prstGeom>
        </p:spPr>
      </p:pic>
      <p:sp>
        <p:nvSpPr>
          <p:cNvPr id="15" name="Footer Placeholder 5">
            <a:extLst>
              <a:ext uri="{FF2B5EF4-FFF2-40B4-BE49-F238E27FC236}">
                <a16:creationId xmlns:a16="http://schemas.microsoft.com/office/drawing/2014/main" id="{4BA316B4-ABD9-AC4D-B533-D1A7DD12F108}"/>
              </a:ext>
            </a:extLst>
          </p:cNvPr>
          <p:cNvSpPr>
            <a:spLocks noGrp="1"/>
          </p:cNvSpPr>
          <p:nvPr>
            <p:ph type="ftr" sz="quarter" idx="11"/>
          </p:nvPr>
        </p:nvSpPr>
        <p:spPr>
          <a:xfrm>
            <a:off x="4070350" y="6280150"/>
            <a:ext cx="4114800" cy="365125"/>
          </a:xfrm>
        </p:spPr>
        <p:txBody>
          <a:bodyPr/>
          <a:lstStyle>
            <a:lvl1pPr>
              <a:defRPr>
                <a:solidFill>
                  <a:schemeClr val="bg2">
                    <a:lumMod val="75000"/>
                  </a:schemeClr>
                </a:solidFill>
              </a:defRPr>
            </a:lvl1pPr>
          </a:lstStyle>
          <a:p>
            <a:r>
              <a:rPr lang="en-US"/>
              <a:t>Presenter Name | Presenter Title</a:t>
            </a:r>
          </a:p>
        </p:txBody>
      </p:sp>
    </p:spTree>
    <p:extLst>
      <p:ext uri="{BB962C8B-B14F-4D97-AF65-F5344CB8AC3E}">
        <p14:creationId xmlns:p14="http://schemas.microsoft.com/office/powerpoint/2010/main" val="182494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1+#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F5BFF-54D3-420A-B72B-A7255CC1B7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B1217B-8E49-43EF-ACBB-BE9B9213D6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2543AF-1E81-4057-A527-587193A7EFE4}"/>
              </a:ext>
            </a:extLst>
          </p:cNvPr>
          <p:cNvSpPr>
            <a:spLocks noGrp="1"/>
          </p:cNvSpPr>
          <p:nvPr>
            <p:ph type="dt" sz="half" idx="10"/>
          </p:nvPr>
        </p:nvSpPr>
        <p:spPr/>
        <p:txBody>
          <a:bodyPr/>
          <a:lstStyle/>
          <a:p>
            <a:fld id="{7641A865-389F-4BC0-AB32-8F358F6CB47D}" type="datetimeFigureOut">
              <a:rPr lang="en-US" smtClean="0"/>
              <a:t>4/30/2024</a:t>
            </a:fld>
            <a:endParaRPr lang="en-US"/>
          </a:p>
        </p:txBody>
      </p:sp>
      <p:sp>
        <p:nvSpPr>
          <p:cNvPr id="5" name="Footer Placeholder 4">
            <a:extLst>
              <a:ext uri="{FF2B5EF4-FFF2-40B4-BE49-F238E27FC236}">
                <a16:creationId xmlns:a16="http://schemas.microsoft.com/office/drawing/2014/main" id="{3565A993-659B-4FA1-AA36-017983115F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F23957-94B1-45DC-9CD0-549BB7012502}"/>
              </a:ext>
            </a:extLst>
          </p:cNvPr>
          <p:cNvSpPr>
            <a:spLocks noGrp="1"/>
          </p:cNvSpPr>
          <p:nvPr>
            <p:ph type="sldNum" sz="quarter" idx="12"/>
          </p:nvPr>
        </p:nvSpPr>
        <p:spPr/>
        <p:txBody>
          <a:bodyPr/>
          <a:lstStyle/>
          <a:p>
            <a:fld id="{CC12934C-D237-41CA-A61E-601A4F8E3B0D}" type="slidenum">
              <a:rPr lang="en-US" smtClean="0"/>
              <a:t>‹#›</a:t>
            </a:fld>
            <a:endParaRPr lang="en-US"/>
          </a:p>
        </p:txBody>
      </p:sp>
    </p:spTree>
    <p:extLst>
      <p:ext uri="{BB962C8B-B14F-4D97-AF65-F5344CB8AC3E}">
        <p14:creationId xmlns:p14="http://schemas.microsoft.com/office/powerpoint/2010/main" val="1550296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60E9F-6047-4E56-BB4A-8F2C9D4283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B57C0E-CB6D-4318-A08E-F913E44B4D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9B9EC16-A176-47C1-B7EF-8ACC6371F69A}"/>
              </a:ext>
            </a:extLst>
          </p:cNvPr>
          <p:cNvSpPr>
            <a:spLocks noGrp="1"/>
          </p:cNvSpPr>
          <p:nvPr>
            <p:ph type="dt" sz="half" idx="10"/>
          </p:nvPr>
        </p:nvSpPr>
        <p:spPr/>
        <p:txBody>
          <a:bodyPr/>
          <a:lstStyle/>
          <a:p>
            <a:fld id="{7641A865-389F-4BC0-AB32-8F358F6CB47D}" type="datetimeFigureOut">
              <a:rPr lang="en-US" smtClean="0"/>
              <a:t>4/30/2024</a:t>
            </a:fld>
            <a:endParaRPr lang="en-US"/>
          </a:p>
        </p:txBody>
      </p:sp>
      <p:sp>
        <p:nvSpPr>
          <p:cNvPr id="5" name="Footer Placeholder 4">
            <a:extLst>
              <a:ext uri="{FF2B5EF4-FFF2-40B4-BE49-F238E27FC236}">
                <a16:creationId xmlns:a16="http://schemas.microsoft.com/office/drawing/2014/main" id="{00C49EA6-03FF-43AE-AB62-02FD12F73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21B1F4-4C20-420C-9ADD-61B8F12273F8}"/>
              </a:ext>
            </a:extLst>
          </p:cNvPr>
          <p:cNvSpPr>
            <a:spLocks noGrp="1"/>
          </p:cNvSpPr>
          <p:nvPr>
            <p:ph type="sldNum" sz="quarter" idx="12"/>
          </p:nvPr>
        </p:nvSpPr>
        <p:spPr/>
        <p:txBody>
          <a:bodyPr/>
          <a:lstStyle/>
          <a:p>
            <a:fld id="{CC12934C-D237-41CA-A61E-601A4F8E3B0D}" type="slidenum">
              <a:rPr lang="en-US" smtClean="0"/>
              <a:t>‹#›</a:t>
            </a:fld>
            <a:endParaRPr lang="en-US"/>
          </a:p>
        </p:txBody>
      </p:sp>
    </p:spTree>
    <p:extLst>
      <p:ext uri="{BB962C8B-B14F-4D97-AF65-F5344CB8AC3E}">
        <p14:creationId xmlns:p14="http://schemas.microsoft.com/office/powerpoint/2010/main" val="1256215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B60A4-4C58-47A8-BABF-FADCCD5BCB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CF3BCD-06B5-4B79-A5A5-4DE0042D2A8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478A94-CD8E-4FD9-96E0-E55165BAA3D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515969-2208-4F38-9EB4-83C0E50C3AE1}"/>
              </a:ext>
            </a:extLst>
          </p:cNvPr>
          <p:cNvSpPr>
            <a:spLocks noGrp="1"/>
          </p:cNvSpPr>
          <p:nvPr>
            <p:ph type="dt" sz="half" idx="10"/>
          </p:nvPr>
        </p:nvSpPr>
        <p:spPr/>
        <p:txBody>
          <a:bodyPr/>
          <a:lstStyle/>
          <a:p>
            <a:fld id="{7641A865-389F-4BC0-AB32-8F358F6CB47D}" type="datetimeFigureOut">
              <a:rPr lang="en-US" smtClean="0"/>
              <a:t>4/30/2024</a:t>
            </a:fld>
            <a:endParaRPr lang="en-US"/>
          </a:p>
        </p:txBody>
      </p:sp>
      <p:sp>
        <p:nvSpPr>
          <p:cNvPr id="6" name="Footer Placeholder 5">
            <a:extLst>
              <a:ext uri="{FF2B5EF4-FFF2-40B4-BE49-F238E27FC236}">
                <a16:creationId xmlns:a16="http://schemas.microsoft.com/office/drawing/2014/main" id="{4890DE52-738A-4C55-A973-2A9450C3AA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CDAB18-C5CF-40BC-AF56-7A16697059F3}"/>
              </a:ext>
            </a:extLst>
          </p:cNvPr>
          <p:cNvSpPr>
            <a:spLocks noGrp="1"/>
          </p:cNvSpPr>
          <p:nvPr>
            <p:ph type="sldNum" sz="quarter" idx="12"/>
          </p:nvPr>
        </p:nvSpPr>
        <p:spPr/>
        <p:txBody>
          <a:bodyPr/>
          <a:lstStyle/>
          <a:p>
            <a:fld id="{CC12934C-D237-41CA-A61E-601A4F8E3B0D}" type="slidenum">
              <a:rPr lang="en-US" smtClean="0"/>
              <a:t>‹#›</a:t>
            </a:fld>
            <a:endParaRPr lang="en-US"/>
          </a:p>
        </p:txBody>
      </p:sp>
    </p:spTree>
    <p:extLst>
      <p:ext uri="{BB962C8B-B14F-4D97-AF65-F5344CB8AC3E}">
        <p14:creationId xmlns:p14="http://schemas.microsoft.com/office/powerpoint/2010/main" val="3688477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35956-D57F-4FEE-B766-D790658BB4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0AF3D5-A007-4BF3-B533-845464F473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0B00CCA-EA95-4DD3-820B-BD6D635D108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7E34A5-481A-442C-BC86-92C3363234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4E4501E-98E1-457D-986B-9178ADB28EE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55C8E7-ECEB-4B51-A475-97A24A9C804A}"/>
              </a:ext>
            </a:extLst>
          </p:cNvPr>
          <p:cNvSpPr>
            <a:spLocks noGrp="1"/>
          </p:cNvSpPr>
          <p:nvPr>
            <p:ph type="dt" sz="half" idx="10"/>
          </p:nvPr>
        </p:nvSpPr>
        <p:spPr/>
        <p:txBody>
          <a:bodyPr/>
          <a:lstStyle/>
          <a:p>
            <a:fld id="{7641A865-389F-4BC0-AB32-8F358F6CB47D}" type="datetimeFigureOut">
              <a:rPr lang="en-US" smtClean="0"/>
              <a:t>4/30/2024</a:t>
            </a:fld>
            <a:endParaRPr lang="en-US"/>
          </a:p>
        </p:txBody>
      </p:sp>
      <p:sp>
        <p:nvSpPr>
          <p:cNvPr id="8" name="Footer Placeholder 7">
            <a:extLst>
              <a:ext uri="{FF2B5EF4-FFF2-40B4-BE49-F238E27FC236}">
                <a16:creationId xmlns:a16="http://schemas.microsoft.com/office/drawing/2014/main" id="{4D885899-B757-4D86-93BB-38F777A728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CBA226-DB1E-4A85-B97A-98125476E304}"/>
              </a:ext>
            </a:extLst>
          </p:cNvPr>
          <p:cNvSpPr>
            <a:spLocks noGrp="1"/>
          </p:cNvSpPr>
          <p:nvPr>
            <p:ph type="sldNum" sz="quarter" idx="12"/>
          </p:nvPr>
        </p:nvSpPr>
        <p:spPr/>
        <p:txBody>
          <a:bodyPr/>
          <a:lstStyle/>
          <a:p>
            <a:fld id="{CC12934C-D237-41CA-A61E-601A4F8E3B0D}" type="slidenum">
              <a:rPr lang="en-US" smtClean="0"/>
              <a:t>‹#›</a:t>
            </a:fld>
            <a:endParaRPr lang="en-US"/>
          </a:p>
        </p:txBody>
      </p:sp>
    </p:spTree>
    <p:extLst>
      <p:ext uri="{BB962C8B-B14F-4D97-AF65-F5344CB8AC3E}">
        <p14:creationId xmlns:p14="http://schemas.microsoft.com/office/powerpoint/2010/main" val="813828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B150D-B309-4B6C-8D14-65CCA9FF36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9EA482-763E-4AD8-90EA-5AC89615DF18}"/>
              </a:ext>
            </a:extLst>
          </p:cNvPr>
          <p:cNvSpPr>
            <a:spLocks noGrp="1"/>
          </p:cNvSpPr>
          <p:nvPr>
            <p:ph type="dt" sz="half" idx="10"/>
          </p:nvPr>
        </p:nvSpPr>
        <p:spPr/>
        <p:txBody>
          <a:bodyPr/>
          <a:lstStyle/>
          <a:p>
            <a:fld id="{7641A865-389F-4BC0-AB32-8F358F6CB47D}" type="datetimeFigureOut">
              <a:rPr lang="en-US" smtClean="0"/>
              <a:t>4/30/2024</a:t>
            </a:fld>
            <a:endParaRPr lang="en-US"/>
          </a:p>
        </p:txBody>
      </p:sp>
      <p:sp>
        <p:nvSpPr>
          <p:cNvPr id="4" name="Footer Placeholder 3">
            <a:extLst>
              <a:ext uri="{FF2B5EF4-FFF2-40B4-BE49-F238E27FC236}">
                <a16:creationId xmlns:a16="http://schemas.microsoft.com/office/drawing/2014/main" id="{5F1E7FD6-2AC9-49BB-946E-8800F2EDA3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C6E009-1A2B-4C83-8CCA-16F2C3C51A28}"/>
              </a:ext>
            </a:extLst>
          </p:cNvPr>
          <p:cNvSpPr>
            <a:spLocks noGrp="1"/>
          </p:cNvSpPr>
          <p:nvPr>
            <p:ph type="sldNum" sz="quarter" idx="12"/>
          </p:nvPr>
        </p:nvSpPr>
        <p:spPr/>
        <p:txBody>
          <a:bodyPr/>
          <a:lstStyle/>
          <a:p>
            <a:fld id="{CC12934C-D237-41CA-A61E-601A4F8E3B0D}" type="slidenum">
              <a:rPr lang="en-US" smtClean="0"/>
              <a:t>‹#›</a:t>
            </a:fld>
            <a:endParaRPr lang="en-US"/>
          </a:p>
        </p:txBody>
      </p:sp>
    </p:spTree>
    <p:extLst>
      <p:ext uri="{BB962C8B-B14F-4D97-AF65-F5344CB8AC3E}">
        <p14:creationId xmlns:p14="http://schemas.microsoft.com/office/powerpoint/2010/main" val="2142828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804D7-D53A-42E8-8B01-3BFFC21B865F}"/>
              </a:ext>
            </a:extLst>
          </p:cNvPr>
          <p:cNvSpPr>
            <a:spLocks noGrp="1"/>
          </p:cNvSpPr>
          <p:nvPr>
            <p:ph type="dt" sz="half" idx="10"/>
          </p:nvPr>
        </p:nvSpPr>
        <p:spPr/>
        <p:txBody>
          <a:bodyPr/>
          <a:lstStyle/>
          <a:p>
            <a:fld id="{7641A865-389F-4BC0-AB32-8F358F6CB47D}" type="datetimeFigureOut">
              <a:rPr lang="en-US" smtClean="0"/>
              <a:t>4/30/2024</a:t>
            </a:fld>
            <a:endParaRPr lang="en-US"/>
          </a:p>
        </p:txBody>
      </p:sp>
      <p:sp>
        <p:nvSpPr>
          <p:cNvPr id="3" name="Footer Placeholder 2">
            <a:extLst>
              <a:ext uri="{FF2B5EF4-FFF2-40B4-BE49-F238E27FC236}">
                <a16:creationId xmlns:a16="http://schemas.microsoft.com/office/drawing/2014/main" id="{1322811A-E19C-4927-AC59-4729782105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A71016-47C5-4249-99D6-A9486A5363A7}"/>
              </a:ext>
            </a:extLst>
          </p:cNvPr>
          <p:cNvSpPr>
            <a:spLocks noGrp="1"/>
          </p:cNvSpPr>
          <p:nvPr>
            <p:ph type="sldNum" sz="quarter" idx="12"/>
          </p:nvPr>
        </p:nvSpPr>
        <p:spPr/>
        <p:txBody>
          <a:bodyPr/>
          <a:lstStyle/>
          <a:p>
            <a:fld id="{CC12934C-D237-41CA-A61E-601A4F8E3B0D}" type="slidenum">
              <a:rPr lang="en-US" smtClean="0"/>
              <a:t>‹#›</a:t>
            </a:fld>
            <a:endParaRPr lang="en-US"/>
          </a:p>
        </p:txBody>
      </p:sp>
    </p:spTree>
    <p:extLst>
      <p:ext uri="{BB962C8B-B14F-4D97-AF65-F5344CB8AC3E}">
        <p14:creationId xmlns:p14="http://schemas.microsoft.com/office/powerpoint/2010/main" val="111165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26C71-2945-4488-BA64-60E35F8CDF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505DFB-6CB1-49B9-8291-3BAFADBA80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40638D-EEAB-44D6-B437-8724DFACA4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1907D4F-C4F2-4864-B137-F28E1BEA8C8A}"/>
              </a:ext>
            </a:extLst>
          </p:cNvPr>
          <p:cNvSpPr>
            <a:spLocks noGrp="1"/>
          </p:cNvSpPr>
          <p:nvPr>
            <p:ph type="dt" sz="half" idx="10"/>
          </p:nvPr>
        </p:nvSpPr>
        <p:spPr/>
        <p:txBody>
          <a:bodyPr/>
          <a:lstStyle/>
          <a:p>
            <a:fld id="{7641A865-389F-4BC0-AB32-8F358F6CB47D}" type="datetimeFigureOut">
              <a:rPr lang="en-US" smtClean="0"/>
              <a:t>4/30/2024</a:t>
            </a:fld>
            <a:endParaRPr lang="en-US"/>
          </a:p>
        </p:txBody>
      </p:sp>
      <p:sp>
        <p:nvSpPr>
          <p:cNvPr id="6" name="Footer Placeholder 5">
            <a:extLst>
              <a:ext uri="{FF2B5EF4-FFF2-40B4-BE49-F238E27FC236}">
                <a16:creationId xmlns:a16="http://schemas.microsoft.com/office/drawing/2014/main" id="{CD37A855-8D83-4F28-B84A-4AA654AEE7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9E2DEB-0CE8-4286-A38C-B53FD3449A89}"/>
              </a:ext>
            </a:extLst>
          </p:cNvPr>
          <p:cNvSpPr>
            <a:spLocks noGrp="1"/>
          </p:cNvSpPr>
          <p:nvPr>
            <p:ph type="sldNum" sz="quarter" idx="12"/>
          </p:nvPr>
        </p:nvSpPr>
        <p:spPr/>
        <p:txBody>
          <a:bodyPr/>
          <a:lstStyle/>
          <a:p>
            <a:fld id="{CC12934C-D237-41CA-A61E-601A4F8E3B0D}" type="slidenum">
              <a:rPr lang="en-US" smtClean="0"/>
              <a:t>‹#›</a:t>
            </a:fld>
            <a:endParaRPr lang="en-US"/>
          </a:p>
        </p:txBody>
      </p:sp>
    </p:spTree>
    <p:extLst>
      <p:ext uri="{BB962C8B-B14F-4D97-AF65-F5344CB8AC3E}">
        <p14:creationId xmlns:p14="http://schemas.microsoft.com/office/powerpoint/2010/main" val="3183260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6528B-8DAD-4CD0-9A76-F086BBEBB1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153E1A-4467-4699-978D-A667BB68C9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37AE1A-1DFE-44FB-855D-B8495C1F7F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C6A0D3-DD2A-465F-BAB9-E88867CB47E2}"/>
              </a:ext>
            </a:extLst>
          </p:cNvPr>
          <p:cNvSpPr>
            <a:spLocks noGrp="1"/>
          </p:cNvSpPr>
          <p:nvPr>
            <p:ph type="dt" sz="half" idx="10"/>
          </p:nvPr>
        </p:nvSpPr>
        <p:spPr/>
        <p:txBody>
          <a:bodyPr/>
          <a:lstStyle/>
          <a:p>
            <a:fld id="{7641A865-389F-4BC0-AB32-8F358F6CB47D}" type="datetimeFigureOut">
              <a:rPr lang="en-US" smtClean="0"/>
              <a:t>4/30/2024</a:t>
            </a:fld>
            <a:endParaRPr lang="en-US"/>
          </a:p>
        </p:txBody>
      </p:sp>
      <p:sp>
        <p:nvSpPr>
          <p:cNvPr id="6" name="Footer Placeholder 5">
            <a:extLst>
              <a:ext uri="{FF2B5EF4-FFF2-40B4-BE49-F238E27FC236}">
                <a16:creationId xmlns:a16="http://schemas.microsoft.com/office/drawing/2014/main" id="{EF67125C-6F2C-4FB8-9606-26E6B718E8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5D711-839D-49D0-A758-5B50D2251D93}"/>
              </a:ext>
            </a:extLst>
          </p:cNvPr>
          <p:cNvSpPr>
            <a:spLocks noGrp="1"/>
          </p:cNvSpPr>
          <p:nvPr>
            <p:ph type="sldNum" sz="quarter" idx="12"/>
          </p:nvPr>
        </p:nvSpPr>
        <p:spPr/>
        <p:txBody>
          <a:bodyPr/>
          <a:lstStyle/>
          <a:p>
            <a:fld id="{CC12934C-D237-41CA-A61E-601A4F8E3B0D}" type="slidenum">
              <a:rPr lang="en-US" smtClean="0"/>
              <a:t>‹#›</a:t>
            </a:fld>
            <a:endParaRPr lang="en-US"/>
          </a:p>
        </p:txBody>
      </p:sp>
    </p:spTree>
    <p:extLst>
      <p:ext uri="{BB962C8B-B14F-4D97-AF65-F5344CB8AC3E}">
        <p14:creationId xmlns:p14="http://schemas.microsoft.com/office/powerpoint/2010/main" val="3587495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17CB53-FCEE-4A1F-A401-5DC9302855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B25523-A07E-4C69-8795-389BBB11AB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F695CD-8AD8-4FD3-B2FB-EDB5ED5E02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41A865-389F-4BC0-AB32-8F358F6CB47D}" type="datetimeFigureOut">
              <a:rPr lang="en-US" smtClean="0"/>
              <a:t>4/30/2024</a:t>
            </a:fld>
            <a:endParaRPr lang="en-US"/>
          </a:p>
        </p:txBody>
      </p:sp>
      <p:sp>
        <p:nvSpPr>
          <p:cNvPr id="5" name="Footer Placeholder 4">
            <a:extLst>
              <a:ext uri="{FF2B5EF4-FFF2-40B4-BE49-F238E27FC236}">
                <a16:creationId xmlns:a16="http://schemas.microsoft.com/office/drawing/2014/main" id="{95E70AFB-8CC9-406C-8DEA-D6E8817AF5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A03C6E-29BC-48E3-B424-5FAD275411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12934C-D237-41CA-A61E-601A4F8E3B0D}" type="slidenum">
              <a:rPr lang="en-US" smtClean="0"/>
              <a:t>‹#›</a:t>
            </a:fld>
            <a:endParaRPr lang="en-US"/>
          </a:p>
        </p:txBody>
      </p:sp>
    </p:spTree>
    <p:extLst>
      <p:ext uri="{BB962C8B-B14F-4D97-AF65-F5344CB8AC3E}">
        <p14:creationId xmlns:p14="http://schemas.microsoft.com/office/powerpoint/2010/main" val="613963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12.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www.youthvoices.live/overcoming-the-stigma-surrounding-mental-illness/"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wikidoc.org/index.php/Adderall_detailed_information" TargetMode="External"/><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shechaimtrackingyournews.blogspot.com/2020/09/lets-fact-check-this-debate.html" TargetMode="External"/><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courses.lumenlearning.com/suny-fmcc-lifespan-development/chapter/social-development/" TargetMode="External"/><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frontiersin.org/articles/10.3389/fpsyg.2020.562972/full" TargetMode="External"/><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leadershipfreak.wordpress.com/2012/05/16/how-to-face-the-challenges-of-leadership/" TargetMode="External"/><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hyperlink" Target="http://www.ministrybestpractices.com/2013/04/the-scary-numbers-on-youth-depression.html" TargetMode="External"/><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effectivechildtherapy.org/therapies/what-is-behavior-therapy/happy-school-girl/" TargetMode="External"/><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brewminate.com/depression-and-suicide-has-risen-among-teens-and-here-is-a-likely-culprit/" TargetMode="External"/><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courses.lumenlearning.com/wm-collegesuccess-2/chapter/mental-health/" TargetMode="External"/><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faithparent.marxhausen.net/2020/04/covid-anxiety-in-children.html" TargetMode="External"/><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freepngimg.com/png/77552-fear-worry-sad-free-frame" TargetMode="External"/><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cbrajkovich.com/2011/08/31/art-through-the-eyes-of-ocd/" TargetMode="External"/><Relationship Id="rId2" Type="http://schemas.openxmlformats.org/officeDocument/2006/relationships/image" Target="../media/image60.gif"/><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commons.wikimedia.org/wiki/File:Playing_children.jpg" TargetMode="External"/><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drdeborahserani.blogspot.com/2012/10/how-to-find-good-psychotherapist.html" TargetMode="External"/><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diagramLayout" Target="../diagrams/layout2.xml"/><Relationship Id="rId7" Type="http://schemas.openxmlformats.org/officeDocument/2006/relationships/image" Target="../media/image9.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8.xml.rels><?xml version="1.0" encoding="UTF-8" standalone="yes"?>
<Relationships xmlns="http://schemas.openxmlformats.org/package/2006/relationships"><Relationship Id="rId3" Type="http://schemas.openxmlformats.org/officeDocument/2006/relationships/hyperlink" Target="https://ministry-to-children.com/teaching-a-negative-child/" TargetMode="External"/><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4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4.jpeg"/><Relationship Id="rId7" Type="http://schemas.openxmlformats.org/officeDocument/2006/relationships/image" Target="../media/image26.sv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2.svg"/><Relationship Id="rId5" Type="http://schemas.openxmlformats.org/officeDocument/2006/relationships/image" Target="../media/image22.svg"/><Relationship Id="rId10" Type="http://schemas.openxmlformats.org/officeDocument/2006/relationships/image" Target="../media/image1.png"/><Relationship Id="rId4" Type="http://schemas.openxmlformats.org/officeDocument/2006/relationships/image" Target="../media/image21.png"/><Relationship Id="rId9" Type="http://schemas.openxmlformats.org/officeDocument/2006/relationships/image" Target="../media/image10.svg"/></Relationships>
</file>

<file path=ppt/slides/_rels/slide5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mailto:Rachel.katz@csoinc.org" TargetMode="Externa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12.xml"/><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hyperlink" Target="http://esheninger.blogspot.ca/2013/11/pillars-of-digital-leadership-series.html" TargetMode="External"/><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thinkinghumanity.com/2016/03/8-signs-of-emotional-manipulation.html" TargetMode="Externa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a:extLst>
              <a:ext uri="{FF2B5EF4-FFF2-40B4-BE49-F238E27FC236}">
                <a16:creationId xmlns:a16="http://schemas.microsoft.com/office/drawing/2014/main" id="{D8A63F64-39D8-4DF1-9E20-C7B0776B31B2}"/>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p:blipFill>
        <p:spPr>
          <a:xfrm rot="10800000">
            <a:off x="0" y="0"/>
            <a:ext cx="12192000" cy="6645275"/>
          </a:xfrm>
        </p:spPr>
      </p:pic>
      <p:sp>
        <p:nvSpPr>
          <p:cNvPr id="4" name="TextBox 3">
            <a:extLst>
              <a:ext uri="{FF2B5EF4-FFF2-40B4-BE49-F238E27FC236}">
                <a16:creationId xmlns:a16="http://schemas.microsoft.com/office/drawing/2014/main" id="{1F59E36E-75CF-41D0-8A35-75F95C722502}"/>
              </a:ext>
            </a:extLst>
          </p:cNvPr>
          <p:cNvSpPr txBox="1"/>
          <p:nvPr/>
        </p:nvSpPr>
        <p:spPr>
          <a:xfrm>
            <a:off x="648953" y="308662"/>
            <a:ext cx="10837193" cy="1446550"/>
          </a:xfrm>
          <a:prstGeom prst="rect">
            <a:avLst/>
          </a:prstGeom>
          <a:noFill/>
        </p:spPr>
        <p:txBody>
          <a:bodyPr wrap="square" lIns="91440" tIns="45720" rIns="91440" bIns="45720" rtlCol="0" anchor="t">
            <a:spAutoFit/>
          </a:bodyPr>
          <a:lstStyle/>
          <a:p>
            <a:pPr algn="ctr"/>
            <a:r>
              <a:rPr lang="en-US" sz="4400">
                <a:solidFill>
                  <a:schemeClr val="accent2"/>
                </a:solidFill>
                <a:cs typeface="Calibri"/>
              </a:rPr>
              <a:t>Medical Considerations in Crisis Co-response</a:t>
            </a:r>
          </a:p>
          <a:p>
            <a:pPr algn="ctr"/>
            <a:r>
              <a:rPr lang="en-US" sz="4400">
                <a:solidFill>
                  <a:schemeClr val="accent2"/>
                </a:solidFill>
                <a:cs typeface="Calibri"/>
              </a:rPr>
              <a:t>(Pediatric Version)</a:t>
            </a:r>
            <a:endParaRPr lang="en-US">
              <a:solidFill>
                <a:schemeClr val="accent2"/>
              </a:solidFill>
            </a:endParaRPr>
          </a:p>
        </p:txBody>
      </p:sp>
      <p:pic>
        <p:nvPicPr>
          <p:cNvPr id="25" name="Graphic 24">
            <a:extLst>
              <a:ext uri="{FF2B5EF4-FFF2-40B4-BE49-F238E27FC236}">
                <a16:creationId xmlns:a16="http://schemas.microsoft.com/office/drawing/2014/main" id="{33220D7C-3E75-4845-9B02-DA378135779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632744" y="5979435"/>
            <a:ext cx="1324639" cy="569903"/>
          </a:xfrm>
          <a:prstGeom prst="rect">
            <a:avLst/>
          </a:prstGeom>
        </p:spPr>
      </p:pic>
      <p:sp>
        <p:nvSpPr>
          <p:cNvPr id="9" name="TextBox 8">
            <a:extLst>
              <a:ext uri="{FF2B5EF4-FFF2-40B4-BE49-F238E27FC236}">
                <a16:creationId xmlns:a16="http://schemas.microsoft.com/office/drawing/2014/main" id="{AE615A59-0E44-472C-A832-12FD2F86D75C}"/>
              </a:ext>
            </a:extLst>
          </p:cNvPr>
          <p:cNvSpPr txBox="1"/>
          <p:nvPr/>
        </p:nvSpPr>
        <p:spPr>
          <a:xfrm>
            <a:off x="1432966" y="2337161"/>
            <a:ext cx="9269165" cy="3060325"/>
          </a:xfrm>
          <a:prstGeom prst="rect">
            <a:avLst/>
          </a:prstGeom>
          <a:noFill/>
        </p:spPr>
        <p:txBody>
          <a:bodyPr wrap="square" lIns="91440" tIns="45720" rIns="91440" bIns="45720" anchor="t">
            <a:spAutoFit/>
          </a:bodyPr>
          <a:lstStyle/>
          <a:p>
            <a:pPr algn="ctr">
              <a:lnSpc>
                <a:spcPct val="90000"/>
              </a:lnSpc>
              <a:spcBef>
                <a:spcPts val="1000"/>
              </a:spcBef>
              <a:buSzPct val="72000"/>
            </a:pPr>
            <a:r>
              <a:rPr lang="en-US" sz="2800">
                <a:ea typeface="Calibri"/>
                <a:cs typeface="Calibri"/>
              </a:rPr>
              <a:t>Rachel Katz, RN, MSN, FNP-BC</a:t>
            </a:r>
          </a:p>
          <a:p>
            <a:pPr algn="ctr">
              <a:lnSpc>
                <a:spcPct val="90000"/>
              </a:lnSpc>
              <a:spcBef>
                <a:spcPts val="1000"/>
              </a:spcBef>
            </a:pPr>
            <a:r>
              <a:rPr lang="en-US" sz="2800">
                <a:ea typeface="Calibri"/>
                <a:cs typeface="Calibri"/>
              </a:rPr>
              <a:t>NP Director, Addiction Services &amp; FOH Medical Respite</a:t>
            </a:r>
          </a:p>
          <a:p>
            <a:pPr algn="ctr">
              <a:lnSpc>
                <a:spcPct val="90000"/>
              </a:lnSpc>
              <a:spcBef>
                <a:spcPts val="1000"/>
              </a:spcBef>
            </a:pPr>
            <a:endParaRPr lang="en-US" sz="2800">
              <a:ea typeface="Calibri"/>
              <a:cs typeface="Calibri"/>
            </a:endParaRPr>
          </a:p>
          <a:p>
            <a:pPr algn="ctr">
              <a:lnSpc>
                <a:spcPct val="90000"/>
              </a:lnSpc>
              <a:spcBef>
                <a:spcPts val="1000"/>
              </a:spcBef>
            </a:pPr>
            <a:r>
              <a:rPr lang="en-US" sz="2800">
                <a:ea typeface="Calibri"/>
                <a:cs typeface="Calibri"/>
              </a:rPr>
              <a:t>Kaitlin Richotte-Rock, LMHC</a:t>
            </a:r>
          </a:p>
          <a:p>
            <a:pPr algn="ctr">
              <a:lnSpc>
                <a:spcPct val="90000"/>
              </a:lnSpc>
              <a:spcBef>
                <a:spcPts val="1000"/>
              </a:spcBef>
            </a:pPr>
            <a:r>
              <a:rPr lang="en-US" sz="2800">
                <a:ea typeface="Calibri"/>
                <a:cs typeface="Calibri"/>
              </a:rPr>
              <a:t>Program Director for Co-Response Services </a:t>
            </a:r>
          </a:p>
          <a:p>
            <a:pPr algn="ctr">
              <a:lnSpc>
                <a:spcPct val="90000"/>
              </a:lnSpc>
              <a:spcBef>
                <a:spcPts val="1000"/>
              </a:spcBef>
            </a:pPr>
            <a:endParaRPr lang="en-US" sz="2800">
              <a:ea typeface="Calibri"/>
              <a:cs typeface="Calibri"/>
            </a:endParaRPr>
          </a:p>
        </p:txBody>
      </p:sp>
    </p:spTree>
    <p:extLst>
      <p:ext uri="{BB962C8B-B14F-4D97-AF65-F5344CB8AC3E}">
        <p14:creationId xmlns:p14="http://schemas.microsoft.com/office/powerpoint/2010/main" val="366798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B2C929-DD23-21E0-A766-CE2CAFFE957D}"/>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ea typeface="Calibri Light"/>
                <a:cs typeface="Calibri Light"/>
              </a:rPr>
              <a:t>Attention Deficit Hyperactivity Disorder (ADHD)</a:t>
            </a:r>
          </a:p>
        </p:txBody>
      </p:sp>
      <p:sp>
        <p:nvSpPr>
          <p:cNvPr id="3" name="Content Placeholder 2">
            <a:extLst>
              <a:ext uri="{FF2B5EF4-FFF2-40B4-BE49-F238E27FC236}">
                <a16:creationId xmlns:a16="http://schemas.microsoft.com/office/drawing/2014/main" id="{D6B470B5-1069-2957-37A5-0F13B6BCBCA0}"/>
              </a:ext>
            </a:extLst>
          </p:cNvPr>
          <p:cNvSpPr>
            <a:spLocks noGrp="1"/>
          </p:cNvSpPr>
          <p:nvPr>
            <p:ph idx="1"/>
          </p:nvPr>
        </p:nvSpPr>
        <p:spPr>
          <a:xfrm>
            <a:off x="4810259" y="649480"/>
            <a:ext cx="6555347" cy="5546047"/>
          </a:xfrm>
        </p:spPr>
        <p:txBody>
          <a:bodyPr vert="horz" lIns="91440" tIns="45720" rIns="91440" bIns="45720" rtlCol="0" anchor="ctr">
            <a:normAutofit/>
          </a:bodyPr>
          <a:lstStyle/>
          <a:p>
            <a:r>
              <a:rPr lang="en-US" sz="2400">
                <a:ea typeface="Calibri"/>
                <a:cs typeface="Calibri"/>
              </a:rPr>
              <a:t>Neurodevelopmental disorder characterized by significant symptoms of inattention and/or hyperactivity</a:t>
            </a:r>
          </a:p>
          <a:p>
            <a:pPr lvl="1">
              <a:buFont typeface="Courier New" panose="020B0604020202020204" pitchFamily="34" charset="0"/>
              <a:buChar char="o"/>
            </a:pPr>
            <a:r>
              <a:rPr lang="en-US">
                <a:ea typeface="Calibri"/>
                <a:cs typeface="Calibri"/>
              </a:rPr>
              <a:t>Inattention</a:t>
            </a:r>
          </a:p>
          <a:p>
            <a:pPr lvl="1">
              <a:buFont typeface="Courier New" panose="020B0604020202020204" pitchFamily="34" charset="0"/>
              <a:buChar char="o"/>
            </a:pPr>
            <a:r>
              <a:rPr lang="en-US">
                <a:ea typeface="Calibri"/>
                <a:cs typeface="Calibri"/>
              </a:rPr>
              <a:t>Hyperactivity</a:t>
            </a:r>
          </a:p>
          <a:p>
            <a:pPr lvl="1">
              <a:buFont typeface="Courier New" panose="020B0604020202020204" pitchFamily="34" charset="0"/>
              <a:buChar char="o"/>
            </a:pPr>
            <a:r>
              <a:rPr lang="en-US">
                <a:ea typeface="Calibri"/>
                <a:cs typeface="Calibri"/>
              </a:rPr>
              <a:t>Impulsivity</a:t>
            </a:r>
          </a:p>
          <a:p>
            <a:r>
              <a:rPr lang="en-US" sz="2400">
                <a:ea typeface="Calibri"/>
                <a:cs typeface="Calibri"/>
              </a:rPr>
              <a:t>Hyperactive type disproportionally diagnosed in boys</a:t>
            </a:r>
          </a:p>
          <a:p>
            <a:r>
              <a:rPr lang="en-US" sz="2400">
                <a:ea typeface="Calibri"/>
                <a:cs typeface="Calibri"/>
              </a:rPr>
              <a:t>Inattentive type disproportionally diagnosed in girls </a:t>
            </a:r>
          </a:p>
          <a:p>
            <a:r>
              <a:rPr lang="en-US" sz="2400">
                <a:ea typeface="Calibri"/>
                <a:cs typeface="Calibri"/>
              </a:rPr>
              <a:t>Impede expected developmental functioning</a:t>
            </a:r>
          </a:p>
          <a:p>
            <a:r>
              <a:rPr lang="en-US" sz="2400">
                <a:ea typeface="Calibri"/>
                <a:cs typeface="Calibri"/>
              </a:rPr>
              <a:t>"Adult ADHD" - DSM-5 specifically characterizes ADHD as a pediatric developmental disorder</a:t>
            </a:r>
          </a:p>
          <a:p>
            <a:pPr lvl="1">
              <a:buFont typeface="Courier New" panose="020B0604020202020204" pitchFamily="34" charset="0"/>
              <a:buChar char="o"/>
            </a:pPr>
            <a:r>
              <a:rPr lang="en-US">
                <a:ea typeface="Calibri"/>
                <a:cs typeface="Calibri"/>
              </a:rPr>
              <a:t>Symptoms present during childhood</a:t>
            </a:r>
          </a:p>
          <a:p>
            <a:endParaRPr lang="en-US" sz="2400">
              <a:ea typeface="Calibri"/>
              <a:cs typeface="Calibri"/>
            </a:endParaRPr>
          </a:p>
        </p:txBody>
      </p:sp>
    </p:spTree>
    <p:extLst>
      <p:ext uri="{BB962C8B-B14F-4D97-AF65-F5344CB8AC3E}">
        <p14:creationId xmlns:p14="http://schemas.microsoft.com/office/powerpoint/2010/main" val="1217793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CF3EE6C-9895-23E6-6668-679017CED339}"/>
              </a:ext>
            </a:extLst>
          </p:cNvPr>
          <p:cNvSpPr>
            <a:spLocks noGrp="1"/>
          </p:cNvSpPr>
          <p:nvPr>
            <p:ph type="title"/>
          </p:nvPr>
        </p:nvSpPr>
        <p:spPr>
          <a:xfrm>
            <a:off x="1137034" y="609597"/>
            <a:ext cx="9392421" cy="1330841"/>
          </a:xfrm>
        </p:spPr>
        <p:txBody>
          <a:bodyPr>
            <a:normAutofit/>
          </a:bodyPr>
          <a:lstStyle/>
          <a:p>
            <a:r>
              <a:rPr lang="en-US">
                <a:ea typeface="Calibri Light"/>
                <a:cs typeface="Calibri Light"/>
              </a:rPr>
              <a:t>Mental Health  Sequelae</a:t>
            </a:r>
          </a:p>
        </p:txBody>
      </p:sp>
      <p:sp>
        <p:nvSpPr>
          <p:cNvPr id="3" name="Content Placeholder 2">
            <a:extLst>
              <a:ext uri="{FF2B5EF4-FFF2-40B4-BE49-F238E27FC236}">
                <a16:creationId xmlns:a16="http://schemas.microsoft.com/office/drawing/2014/main" id="{79AF6A49-2B0B-51E3-7F52-F56183FE47B9}"/>
              </a:ext>
            </a:extLst>
          </p:cNvPr>
          <p:cNvSpPr>
            <a:spLocks noGrp="1"/>
          </p:cNvSpPr>
          <p:nvPr>
            <p:ph idx="1"/>
          </p:nvPr>
        </p:nvSpPr>
        <p:spPr>
          <a:xfrm>
            <a:off x="1137034" y="2187779"/>
            <a:ext cx="4958966" cy="4065939"/>
          </a:xfrm>
        </p:spPr>
        <p:txBody>
          <a:bodyPr vert="horz" lIns="91440" tIns="45720" rIns="91440" bIns="45720" rtlCol="0" anchor="t">
            <a:noAutofit/>
          </a:bodyPr>
          <a:lstStyle/>
          <a:p>
            <a:r>
              <a:rPr lang="en-US" sz="1800" u="sng">
                <a:ea typeface="Calibri"/>
                <a:cs typeface="Calibri"/>
              </a:rPr>
              <a:t>Increases by 10x the likelihood of developing Oppositional Defiant(ODD) Disorder, Conduct Disorder (CD), and/or Antisocial Personality Disorder (ASD)</a:t>
            </a:r>
          </a:p>
          <a:p>
            <a:pPr lvl="1">
              <a:buFont typeface="Courier New" panose="020B0604020202020204" pitchFamily="34" charset="0"/>
              <a:buChar char="o"/>
            </a:pPr>
            <a:r>
              <a:rPr lang="en-US" sz="1800">
                <a:ea typeface="Calibri"/>
                <a:cs typeface="Calibri"/>
              </a:rPr>
              <a:t>54-76% show symptoms consistent with ODD</a:t>
            </a:r>
          </a:p>
          <a:p>
            <a:pPr lvl="1">
              <a:buFont typeface="Courier New" panose="020B0604020202020204" pitchFamily="34" charset="0"/>
              <a:buChar char="o"/>
            </a:pPr>
            <a:r>
              <a:rPr lang="en-US" sz="1800">
                <a:ea typeface="Calibri"/>
                <a:cs typeface="Calibri"/>
              </a:rPr>
              <a:t>20-50% show CD</a:t>
            </a:r>
          </a:p>
          <a:p>
            <a:pPr lvl="1">
              <a:buFont typeface="Courier New" panose="020B0604020202020204" pitchFamily="34" charset="0"/>
              <a:buChar char="o"/>
            </a:pPr>
            <a:r>
              <a:rPr lang="en-US" sz="1800">
                <a:ea typeface="Calibri"/>
                <a:cs typeface="Calibri"/>
              </a:rPr>
              <a:t>12-15% of adolescents will develop ASP</a:t>
            </a:r>
          </a:p>
          <a:p>
            <a:r>
              <a:rPr lang="en-US" sz="1800">
                <a:ea typeface="Calibri"/>
                <a:cs typeface="Calibri"/>
              </a:rPr>
              <a:t>Substance Use Problems</a:t>
            </a:r>
          </a:p>
          <a:p>
            <a:pPr lvl="1">
              <a:buFont typeface="Courier New" panose="020B0604020202020204" pitchFamily="34" charset="0"/>
              <a:buChar char="o"/>
            </a:pPr>
            <a:r>
              <a:rPr lang="en-US" sz="1800">
                <a:ea typeface="Calibri"/>
                <a:cs typeface="Calibri"/>
              </a:rPr>
              <a:t>6x more likely to misuse nicotine, alcohol, or other drugs later in life</a:t>
            </a:r>
          </a:p>
          <a:p>
            <a:r>
              <a:rPr lang="en-US" sz="1800">
                <a:ea typeface="Calibri"/>
                <a:cs typeface="Calibri"/>
              </a:rPr>
              <a:t>Most common drug is nicotine</a:t>
            </a:r>
          </a:p>
          <a:p>
            <a:pPr lvl="1">
              <a:buFont typeface="Courier New" panose="020B0604020202020204" pitchFamily="34" charset="0"/>
              <a:buChar char="o"/>
            </a:pPr>
            <a:r>
              <a:rPr lang="en-US" sz="1800">
                <a:ea typeface="Calibri"/>
                <a:cs typeface="Calibri"/>
              </a:rPr>
              <a:t>Unique &amp; specific predictor for smoking &amp; vaping</a:t>
            </a:r>
          </a:p>
          <a:p>
            <a:pPr marL="0" indent="0">
              <a:buNone/>
            </a:pPr>
            <a:endParaRPr lang="en-US" sz="1800">
              <a:ea typeface="Calibri"/>
              <a:cs typeface="Calibri"/>
            </a:endParaRPr>
          </a:p>
          <a:p>
            <a:pPr lvl="1">
              <a:buFont typeface="Courier New" panose="020B0604020202020204" pitchFamily="34" charset="0"/>
              <a:buChar char="o"/>
            </a:pPr>
            <a:endParaRPr lang="en-US" sz="1800">
              <a:ea typeface="Calibri"/>
              <a:cs typeface="Calibri"/>
            </a:endParaRPr>
          </a:p>
          <a:p>
            <a:endParaRPr lang="en-US" sz="1800">
              <a:ea typeface="Calibri"/>
              <a:cs typeface="Calibri"/>
            </a:endParaRPr>
          </a:p>
        </p:txBody>
      </p:sp>
      <p:pic>
        <p:nvPicPr>
          <p:cNvPr id="4" name="Picture 3" descr="A close-up of a head&#10;&#10;Description automatically generated">
            <a:extLst>
              <a:ext uri="{FF2B5EF4-FFF2-40B4-BE49-F238E27FC236}">
                <a16:creationId xmlns:a16="http://schemas.microsoft.com/office/drawing/2014/main" id="{190BBBC7-07DF-46F9-A938-72546C05407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245052" y="2184914"/>
            <a:ext cx="3737135" cy="3755915"/>
          </a:xfrm>
          <a:prstGeom prst="rect">
            <a:avLst/>
          </a:prstGeom>
        </p:spPr>
      </p:pic>
      <p:sp>
        <p:nvSpPr>
          <p:cNvPr id="14" name="Freeform: Shape 1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BE705200-F0EA-66BB-F072-152E49B9C038}"/>
              </a:ext>
            </a:extLst>
          </p:cNvPr>
          <p:cNvSpPr txBox="1"/>
          <p:nvPr/>
        </p:nvSpPr>
        <p:spPr>
          <a:xfrm>
            <a:off x="8660719" y="5740774"/>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3461495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822CB7-ECCD-A002-BF4A-C141AC2D70BB}"/>
              </a:ext>
            </a:extLst>
          </p:cNvPr>
          <p:cNvSpPr>
            <a:spLocks noGrp="1"/>
          </p:cNvSpPr>
          <p:nvPr>
            <p:ph type="title"/>
          </p:nvPr>
        </p:nvSpPr>
        <p:spPr>
          <a:xfrm>
            <a:off x="761800" y="762001"/>
            <a:ext cx="5334197" cy="1708242"/>
          </a:xfrm>
        </p:spPr>
        <p:txBody>
          <a:bodyPr anchor="ctr">
            <a:normAutofit/>
          </a:bodyPr>
          <a:lstStyle/>
          <a:p>
            <a:r>
              <a:rPr lang="en-US" sz="4000">
                <a:ea typeface="Calibri Light"/>
                <a:cs typeface="Calibri Light"/>
              </a:rPr>
              <a:t>Social &amp; Medical Sequelae</a:t>
            </a:r>
            <a:endParaRPr lang="en-US" sz="4000"/>
          </a:p>
        </p:txBody>
      </p:sp>
      <p:sp>
        <p:nvSpPr>
          <p:cNvPr id="3" name="Content Placeholder 2">
            <a:extLst>
              <a:ext uri="{FF2B5EF4-FFF2-40B4-BE49-F238E27FC236}">
                <a16:creationId xmlns:a16="http://schemas.microsoft.com/office/drawing/2014/main" id="{C292523B-DA6F-62F4-1AC5-677DD50ED774}"/>
              </a:ext>
            </a:extLst>
          </p:cNvPr>
          <p:cNvSpPr>
            <a:spLocks noGrp="1"/>
          </p:cNvSpPr>
          <p:nvPr>
            <p:ph idx="1"/>
          </p:nvPr>
        </p:nvSpPr>
        <p:spPr>
          <a:xfrm>
            <a:off x="761800" y="2470244"/>
            <a:ext cx="5334197" cy="3769835"/>
          </a:xfrm>
        </p:spPr>
        <p:txBody>
          <a:bodyPr vert="horz" lIns="91440" tIns="45720" rIns="91440" bIns="45720" rtlCol="0" anchor="ctr">
            <a:normAutofit/>
          </a:bodyPr>
          <a:lstStyle/>
          <a:p>
            <a:r>
              <a:rPr lang="en-US" sz="1600">
                <a:ea typeface="Calibri"/>
                <a:cs typeface="Calibri"/>
              </a:rPr>
              <a:t>Academic problems</a:t>
            </a:r>
          </a:p>
          <a:p>
            <a:r>
              <a:rPr lang="en-US" sz="1600">
                <a:ea typeface="Calibri"/>
                <a:cs typeface="Calibri"/>
              </a:rPr>
              <a:t>Parent-child interactions</a:t>
            </a:r>
          </a:p>
          <a:p>
            <a:r>
              <a:rPr lang="en-US" sz="1600">
                <a:ea typeface="Calibri"/>
                <a:cs typeface="Calibri"/>
              </a:rPr>
              <a:t>Peer rejection &amp; peer neglect</a:t>
            </a:r>
          </a:p>
          <a:p>
            <a:pPr lvl="1">
              <a:buFont typeface="Courier New" panose="020B0604020202020204" pitchFamily="34" charset="0"/>
              <a:buChar char="o"/>
            </a:pPr>
            <a:r>
              <a:rPr lang="en-US" sz="1600">
                <a:ea typeface="Calibri"/>
                <a:cs typeface="Calibri"/>
              </a:rPr>
              <a:t>As many as 70% of kids with ADHD may not have a single friend in school</a:t>
            </a:r>
          </a:p>
          <a:p>
            <a:r>
              <a:rPr lang="en-US" sz="1600">
                <a:ea typeface="Calibri"/>
                <a:cs typeface="Calibri"/>
              </a:rPr>
              <a:t>Sleep problems</a:t>
            </a:r>
          </a:p>
          <a:p>
            <a:pPr lvl="1">
              <a:buFont typeface="Courier New" panose="020B0604020202020204" pitchFamily="34" charset="0"/>
              <a:buChar char="o"/>
            </a:pPr>
            <a:r>
              <a:rPr lang="en-US" sz="1600">
                <a:ea typeface="Calibri"/>
                <a:cs typeface="Calibri"/>
              </a:rPr>
              <a:t>Can make symptoms much worse</a:t>
            </a:r>
          </a:p>
          <a:p>
            <a:r>
              <a:rPr lang="en-US" sz="1600">
                <a:ea typeface="Calibri"/>
                <a:cs typeface="Calibri"/>
              </a:rPr>
              <a:t>Sluggish-cognitive tempo</a:t>
            </a:r>
          </a:p>
          <a:p>
            <a:pPr lvl="1">
              <a:buFont typeface="Courier New" panose="020B0604020202020204" pitchFamily="34" charset="0"/>
              <a:buChar char="o"/>
            </a:pPr>
            <a:r>
              <a:rPr lang="en-US" sz="1600">
                <a:ea typeface="Calibri"/>
                <a:cs typeface="Calibri"/>
              </a:rPr>
              <a:t>Appears drowsy</a:t>
            </a:r>
          </a:p>
          <a:p>
            <a:pPr lvl="1">
              <a:buFont typeface="Courier New" panose="020B0604020202020204" pitchFamily="34" charset="0"/>
              <a:buChar char="o"/>
            </a:pPr>
            <a:r>
              <a:rPr lang="en-US" sz="1600">
                <a:ea typeface="Calibri"/>
                <a:cs typeface="Calibri"/>
              </a:rPr>
              <a:t>Frequently daydreaming</a:t>
            </a:r>
          </a:p>
          <a:p>
            <a:pPr lvl="1">
              <a:buFont typeface="Courier New" panose="020B0604020202020204" pitchFamily="34" charset="0"/>
              <a:buChar char="o"/>
            </a:pPr>
            <a:r>
              <a:rPr lang="en-US" sz="1600">
                <a:ea typeface="Calibri"/>
                <a:cs typeface="Calibri"/>
              </a:rPr>
              <a:t>Appears apathetic or withdrawn</a:t>
            </a:r>
          </a:p>
          <a:p>
            <a:pPr lvl="1">
              <a:buFont typeface="Courier New" panose="020B0604020202020204" pitchFamily="34" charset="0"/>
              <a:buChar char="o"/>
            </a:pPr>
            <a:r>
              <a:rPr lang="en-US" sz="1600">
                <a:ea typeface="Calibri"/>
                <a:cs typeface="Calibri"/>
              </a:rPr>
              <a:t>Doesn't process questions appropriately</a:t>
            </a:r>
          </a:p>
        </p:txBody>
      </p:sp>
      <p:pic>
        <p:nvPicPr>
          <p:cNvPr id="5" name="Picture 4" descr="Toy plastic numbers">
            <a:extLst>
              <a:ext uri="{FF2B5EF4-FFF2-40B4-BE49-F238E27FC236}">
                <a16:creationId xmlns:a16="http://schemas.microsoft.com/office/drawing/2014/main" id="{B6F61C6F-22DD-3E81-E62D-7C417ED6C3DE}"/>
              </a:ext>
            </a:extLst>
          </p:cNvPr>
          <p:cNvPicPr>
            <a:picLocks noChangeAspect="1"/>
          </p:cNvPicPr>
          <p:nvPr/>
        </p:nvPicPr>
        <p:blipFill rotWithShape="1">
          <a:blip r:embed="rId2"/>
          <a:srcRect l="21063" r="27177" b="-3"/>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647577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7FCEB6-3B43-24A1-AD91-84A4020702B9}"/>
              </a:ext>
            </a:extLst>
          </p:cNvPr>
          <p:cNvSpPr>
            <a:spLocks noGrp="1"/>
          </p:cNvSpPr>
          <p:nvPr>
            <p:ph type="title"/>
          </p:nvPr>
        </p:nvSpPr>
        <p:spPr>
          <a:xfrm>
            <a:off x="1136397" y="502020"/>
            <a:ext cx="5323715" cy="1642970"/>
          </a:xfrm>
        </p:spPr>
        <p:txBody>
          <a:bodyPr anchor="b">
            <a:normAutofit/>
          </a:bodyPr>
          <a:lstStyle/>
          <a:p>
            <a:r>
              <a:rPr lang="en-US" sz="4000">
                <a:ea typeface="Calibri Light"/>
                <a:cs typeface="Calibri Light"/>
              </a:rPr>
              <a:t>Evidence-Based Treatment</a:t>
            </a:r>
            <a:endParaRPr lang="en-US" sz="4000"/>
          </a:p>
        </p:txBody>
      </p:sp>
      <p:sp>
        <p:nvSpPr>
          <p:cNvPr id="3" name="Content Placeholder 2">
            <a:extLst>
              <a:ext uri="{FF2B5EF4-FFF2-40B4-BE49-F238E27FC236}">
                <a16:creationId xmlns:a16="http://schemas.microsoft.com/office/drawing/2014/main" id="{8B4D5852-D309-D83B-B58E-5367E4B0A130}"/>
              </a:ext>
            </a:extLst>
          </p:cNvPr>
          <p:cNvSpPr>
            <a:spLocks noGrp="1"/>
          </p:cNvSpPr>
          <p:nvPr>
            <p:ph idx="1"/>
          </p:nvPr>
        </p:nvSpPr>
        <p:spPr>
          <a:xfrm>
            <a:off x="1144923" y="2405894"/>
            <a:ext cx="5315189" cy="3535083"/>
          </a:xfrm>
        </p:spPr>
        <p:txBody>
          <a:bodyPr vert="horz" lIns="91440" tIns="45720" rIns="91440" bIns="45720" rtlCol="0" anchor="t">
            <a:normAutofit/>
          </a:bodyPr>
          <a:lstStyle/>
          <a:p>
            <a:r>
              <a:rPr lang="en-US" sz="1600">
                <a:ea typeface="Calibri"/>
                <a:cs typeface="Calibri"/>
              </a:rPr>
              <a:t>Medications are first line treatment</a:t>
            </a:r>
            <a:endParaRPr lang="en-US" sz="1600"/>
          </a:p>
          <a:p>
            <a:pPr lvl="1">
              <a:buFont typeface="Courier New" panose="020B0604020202020204" pitchFamily="34" charset="0"/>
              <a:buChar char="o"/>
            </a:pPr>
            <a:r>
              <a:rPr lang="en-US" sz="1600" u="sng">
                <a:ea typeface="Calibri"/>
                <a:cs typeface="Calibri"/>
              </a:rPr>
              <a:t>Stimulants</a:t>
            </a:r>
          </a:p>
          <a:p>
            <a:pPr lvl="2">
              <a:buFont typeface="Wingdings" panose="020B0604020202020204" pitchFamily="34" charset="0"/>
              <a:buChar char="§"/>
            </a:pPr>
            <a:r>
              <a:rPr lang="en-US" sz="1600">
                <a:ea typeface="Calibri"/>
                <a:cs typeface="Calibri"/>
              </a:rPr>
              <a:t>Adderall (amphetamine salts)</a:t>
            </a:r>
          </a:p>
          <a:p>
            <a:pPr lvl="2">
              <a:buFont typeface="Wingdings" panose="020B0604020202020204" pitchFamily="34" charset="0"/>
              <a:buChar char="§"/>
            </a:pPr>
            <a:r>
              <a:rPr lang="en-US" sz="1600">
                <a:ea typeface="Calibri"/>
                <a:cs typeface="Calibri"/>
              </a:rPr>
              <a:t>Ritalin (methylphenidate)</a:t>
            </a:r>
          </a:p>
          <a:p>
            <a:pPr lvl="2">
              <a:buFont typeface="Wingdings" panose="020B0604020202020204" pitchFamily="34" charset="0"/>
              <a:buChar char="§"/>
            </a:pPr>
            <a:r>
              <a:rPr lang="en-US" sz="1600">
                <a:ea typeface="Calibri"/>
                <a:cs typeface="Calibri"/>
              </a:rPr>
              <a:t>Bind to dopamine receptors in the front cortex or striatum</a:t>
            </a:r>
          </a:p>
          <a:p>
            <a:pPr lvl="2">
              <a:buFont typeface="Wingdings" panose="020B0604020202020204" pitchFamily="34" charset="0"/>
              <a:buChar char="§"/>
            </a:pPr>
            <a:r>
              <a:rPr lang="en-US" sz="1600">
                <a:ea typeface="Calibri"/>
                <a:cs typeface="Calibri"/>
              </a:rPr>
              <a:t>Potential for abuse </a:t>
            </a:r>
          </a:p>
          <a:p>
            <a:pPr lvl="1">
              <a:buFont typeface="Courier New" panose="020B0604020202020204" pitchFamily="34" charset="0"/>
              <a:buChar char="o"/>
            </a:pPr>
            <a:r>
              <a:rPr lang="en-US" sz="1600" u="sng">
                <a:ea typeface="Calibri"/>
                <a:cs typeface="Calibri"/>
              </a:rPr>
              <a:t>Non-stimulant medications</a:t>
            </a:r>
          </a:p>
          <a:p>
            <a:pPr lvl="2">
              <a:buFont typeface="Wingdings" panose="020B0604020202020204" pitchFamily="34" charset="0"/>
              <a:buChar char="§"/>
            </a:pPr>
            <a:r>
              <a:rPr lang="en-US" sz="1600">
                <a:ea typeface="Calibri"/>
                <a:cs typeface="Calibri"/>
              </a:rPr>
              <a:t>Strattera (atomoxetine)</a:t>
            </a:r>
          </a:p>
          <a:p>
            <a:pPr lvl="2">
              <a:buFont typeface="Wingdings" panose="020B0604020202020204" pitchFamily="34" charset="0"/>
              <a:buChar char="§"/>
            </a:pPr>
            <a:r>
              <a:rPr lang="en-US" sz="1600">
                <a:ea typeface="Calibri"/>
                <a:cs typeface="Calibri"/>
              </a:rPr>
              <a:t>Guanfacine (Intuniv)</a:t>
            </a:r>
          </a:p>
          <a:p>
            <a:pPr lvl="2">
              <a:buFont typeface="Wingdings" panose="020B0604020202020204" pitchFamily="34" charset="0"/>
              <a:buChar char="§"/>
            </a:pPr>
            <a:r>
              <a:rPr lang="en-US" sz="1600">
                <a:ea typeface="Calibri"/>
                <a:cs typeface="Calibri"/>
              </a:rPr>
              <a:t>Clonidine</a:t>
            </a:r>
          </a:p>
          <a:p>
            <a:r>
              <a:rPr lang="en-US" sz="1600">
                <a:ea typeface="Calibri"/>
                <a:cs typeface="Calibri"/>
              </a:rPr>
              <a:t>Cognitive-Behavioral Therapy</a:t>
            </a:r>
          </a:p>
        </p:txBody>
      </p:sp>
      <p:sp>
        <p:nvSpPr>
          <p:cNvPr id="35" name="Rectangle 34">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white capsule with black text&#10;&#10;Description automatically generated">
            <a:extLst>
              <a:ext uri="{FF2B5EF4-FFF2-40B4-BE49-F238E27FC236}">
                <a16:creationId xmlns:a16="http://schemas.microsoft.com/office/drawing/2014/main" id="{F0E502E7-F07C-DBEF-3BCC-4F2A8B3E91A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518832" y="909081"/>
            <a:ext cx="3284799" cy="5071731"/>
          </a:xfrm>
          <a:prstGeom prst="rect">
            <a:avLst/>
          </a:prstGeom>
        </p:spPr>
      </p:pic>
      <p:sp>
        <p:nvSpPr>
          <p:cNvPr id="5" name="TextBox 4">
            <a:extLst>
              <a:ext uri="{FF2B5EF4-FFF2-40B4-BE49-F238E27FC236}">
                <a16:creationId xmlns:a16="http://schemas.microsoft.com/office/drawing/2014/main" id="{43A70868-5CE9-9F7B-1591-848E4E4C3311}"/>
              </a:ext>
            </a:extLst>
          </p:cNvPr>
          <p:cNvSpPr txBox="1"/>
          <p:nvPr/>
        </p:nvSpPr>
        <p:spPr>
          <a:xfrm>
            <a:off x="8482163" y="5780757"/>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1629884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Rectangle 3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C99217-0228-B24F-CBE9-807B08AEBCED}"/>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cs typeface="Calibri Light"/>
              </a:rPr>
              <a:t>Conduct Disorders</a:t>
            </a:r>
            <a:endParaRPr lang="en-US" sz="4000">
              <a:solidFill>
                <a:srgbClr val="FFFFFF"/>
              </a:solidFill>
            </a:endParaRPr>
          </a:p>
        </p:txBody>
      </p:sp>
      <p:sp>
        <p:nvSpPr>
          <p:cNvPr id="3" name="Content Placeholder 2">
            <a:extLst>
              <a:ext uri="{FF2B5EF4-FFF2-40B4-BE49-F238E27FC236}">
                <a16:creationId xmlns:a16="http://schemas.microsoft.com/office/drawing/2014/main" id="{F35D945D-0B69-6CE6-7C28-E80F83F21783}"/>
              </a:ext>
            </a:extLst>
          </p:cNvPr>
          <p:cNvSpPr>
            <a:spLocks noGrp="1"/>
          </p:cNvSpPr>
          <p:nvPr>
            <p:ph idx="1"/>
          </p:nvPr>
        </p:nvSpPr>
        <p:spPr>
          <a:xfrm>
            <a:off x="4581727" y="649480"/>
            <a:ext cx="3025303" cy="5546047"/>
          </a:xfrm>
        </p:spPr>
        <p:txBody>
          <a:bodyPr vert="horz" lIns="91440" tIns="45720" rIns="91440" bIns="45720" rtlCol="0" anchor="ctr">
            <a:normAutofit/>
          </a:bodyPr>
          <a:lstStyle/>
          <a:p>
            <a:r>
              <a:rPr lang="en-US" sz="2400">
                <a:cs typeface="Calibri"/>
              </a:rPr>
              <a:t>Oppositional Defiant Disorder (ODD)</a:t>
            </a:r>
          </a:p>
          <a:p>
            <a:r>
              <a:rPr lang="en-US" sz="2400">
                <a:cs typeface="Calibri"/>
              </a:rPr>
              <a:t>Conduct Disorder (CD)</a:t>
            </a:r>
          </a:p>
          <a:p>
            <a:r>
              <a:rPr lang="en-US" sz="2400">
                <a:cs typeface="Calibri"/>
              </a:rPr>
              <a:t>Intermittent Explosive Disorder (IED)</a:t>
            </a:r>
          </a:p>
        </p:txBody>
      </p:sp>
      <p:pic>
        <p:nvPicPr>
          <p:cNvPr id="7" name="Picture 6" descr="A young child yelling at her younger sister&#10;&#10;Description automatically generated">
            <a:extLst>
              <a:ext uri="{FF2B5EF4-FFF2-40B4-BE49-F238E27FC236}">
                <a16:creationId xmlns:a16="http://schemas.microsoft.com/office/drawing/2014/main" id="{42D5DA0B-CD53-A09C-0B6D-5256C2644EC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109502" y="726493"/>
            <a:ext cx="3615776" cy="5416892"/>
          </a:xfrm>
          <a:prstGeom prst="rect">
            <a:avLst/>
          </a:prstGeom>
        </p:spPr>
      </p:pic>
      <p:sp>
        <p:nvSpPr>
          <p:cNvPr id="8" name="TextBox 7">
            <a:extLst>
              <a:ext uri="{FF2B5EF4-FFF2-40B4-BE49-F238E27FC236}">
                <a16:creationId xmlns:a16="http://schemas.microsoft.com/office/drawing/2014/main" id="{2BADD6CF-399B-E25F-E49B-4091796FFE0D}"/>
              </a:ext>
            </a:extLst>
          </p:cNvPr>
          <p:cNvSpPr txBox="1"/>
          <p:nvPr/>
        </p:nvSpPr>
        <p:spPr>
          <a:xfrm>
            <a:off x="9524034" y="5943330"/>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3759681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9D185E-C01E-FCD2-DD79-1B83F3805625}"/>
              </a:ext>
            </a:extLst>
          </p:cNvPr>
          <p:cNvSpPr>
            <a:spLocks noGrp="1"/>
          </p:cNvSpPr>
          <p:nvPr>
            <p:ph type="title"/>
          </p:nvPr>
        </p:nvSpPr>
        <p:spPr>
          <a:xfrm>
            <a:off x="838201" y="365125"/>
            <a:ext cx="5251316" cy="1807305"/>
          </a:xfrm>
        </p:spPr>
        <p:txBody>
          <a:bodyPr>
            <a:normAutofit/>
          </a:bodyPr>
          <a:lstStyle/>
          <a:p>
            <a:r>
              <a:rPr lang="en-US">
                <a:cs typeface="Calibri Light"/>
              </a:rPr>
              <a:t>Oppositional Defiant Disorder</a:t>
            </a:r>
            <a:endParaRPr lang="en-US"/>
          </a:p>
        </p:txBody>
      </p:sp>
      <p:sp>
        <p:nvSpPr>
          <p:cNvPr id="3" name="Content Placeholder 2">
            <a:extLst>
              <a:ext uri="{FF2B5EF4-FFF2-40B4-BE49-F238E27FC236}">
                <a16:creationId xmlns:a16="http://schemas.microsoft.com/office/drawing/2014/main" id="{276A6059-FE03-6A03-C1E6-53D1F8DEDA24}"/>
              </a:ext>
            </a:extLst>
          </p:cNvPr>
          <p:cNvSpPr>
            <a:spLocks noGrp="1"/>
          </p:cNvSpPr>
          <p:nvPr>
            <p:ph idx="1"/>
          </p:nvPr>
        </p:nvSpPr>
        <p:spPr>
          <a:xfrm>
            <a:off x="838200" y="2333297"/>
            <a:ext cx="4619621" cy="3843666"/>
          </a:xfrm>
        </p:spPr>
        <p:txBody>
          <a:bodyPr vert="horz" lIns="91440" tIns="45720" rIns="91440" bIns="45720" rtlCol="0" anchor="t">
            <a:normAutofit/>
          </a:bodyPr>
          <a:lstStyle/>
          <a:p>
            <a:r>
              <a:rPr lang="en-US" sz="1800">
                <a:cs typeface="Calibri"/>
              </a:rPr>
              <a:t>Pattern of noncompliant, defiant, and/or spiteful behavior towards others</a:t>
            </a:r>
          </a:p>
          <a:p>
            <a:r>
              <a:rPr lang="en-US" sz="1800">
                <a:cs typeface="Calibri"/>
              </a:rPr>
              <a:t>3 categories: </a:t>
            </a:r>
          </a:p>
          <a:p>
            <a:pPr lvl="1">
              <a:buFont typeface="Courier New" panose="020B0604020202020204" pitchFamily="34" charset="0"/>
              <a:buChar char="o"/>
            </a:pPr>
            <a:r>
              <a:rPr lang="en-US" sz="1800">
                <a:cs typeface="Calibri"/>
              </a:rPr>
              <a:t>Angry/irritable </a:t>
            </a:r>
          </a:p>
          <a:p>
            <a:pPr lvl="1">
              <a:buFont typeface="Courier New" panose="020B0604020202020204" pitchFamily="34" charset="0"/>
              <a:buChar char="o"/>
            </a:pPr>
            <a:r>
              <a:rPr lang="en-US" sz="1800">
                <a:cs typeface="Calibri"/>
              </a:rPr>
              <a:t>Argumentative or defiant</a:t>
            </a:r>
          </a:p>
          <a:p>
            <a:pPr lvl="1">
              <a:buFont typeface="Courier New" panose="020B0604020202020204" pitchFamily="34" charset="0"/>
              <a:buChar char="o"/>
            </a:pPr>
            <a:r>
              <a:rPr lang="en-US" sz="1800">
                <a:cs typeface="Calibri"/>
              </a:rPr>
              <a:t>Vindictiveness towards others</a:t>
            </a:r>
          </a:p>
          <a:p>
            <a:r>
              <a:rPr lang="en-US" sz="1800">
                <a:cs typeface="Calibri"/>
              </a:rPr>
              <a:t>Category of ODD can help predict later developmental outcomes(conduct disorder for example)</a:t>
            </a:r>
          </a:p>
          <a:p>
            <a:r>
              <a:rPr lang="en-US" sz="1800">
                <a:cs typeface="Calibri"/>
              </a:rPr>
              <a:t>Causes increased distress in children and their caretakers and negatively impacts educational and social development</a:t>
            </a:r>
          </a:p>
          <a:p>
            <a:pPr marL="0" indent="0">
              <a:buNone/>
            </a:pPr>
            <a:endParaRPr lang="en-US" sz="1800">
              <a:cs typeface="Calibri"/>
            </a:endParaRPr>
          </a:p>
        </p:txBody>
      </p:sp>
      <p:pic>
        <p:nvPicPr>
          <p:cNvPr id="4" name="Picture 3" descr="A child with red hair and freckles making a fist up&#10;&#10;Description automatically generated">
            <a:extLst>
              <a:ext uri="{FF2B5EF4-FFF2-40B4-BE49-F238E27FC236}">
                <a16:creationId xmlns:a16="http://schemas.microsoft.com/office/drawing/2014/main" id="{9B5DF01A-05AB-838B-54B5-FB1296D01D5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652" r="940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TextBox 4">
            <a:extLst>
              <a:ext uri="{FF2B5EF4-FFF2-40B4-BE49-F238E27FC236}">
                <a16:creationId xmlns:a16="http://schemas.microsoft.com/office/drawing/2014/main" id="{754DCA9A-180A-83D6-4975-217FDEAE66EB}"/>
              </a:ext>
            </a:extLst>
          </p:cNvPr>
          <p:cNvSpPr txBox="1"/>
          <p:nvPr/>
        </p:nvSpPr>
        <p:spPr>
          <a:xfrm>
            <a:off x="9990756" y="6657945"/>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839369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69283"/>
            <a:ext cx="12191998" cy="1590742"/>
          </a:xfrm>
          <a:prstGeom prst="rect">
            <a:avLst/>
          </a:prstGeom>
          <a:gradFill>
            <a:gsLst>
              <a:gs pos="0">
                <a:srgbClr val="000000"/>
              </a:gs>
              <a:gs pos="54000">
                <a:schemeClr val="accent1">
                  <a:lumMod val="50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610" y="5269283"/>
            <a:ext cx="12208610" cy="1590742"/>
          </a:xfrm>
          <a:prstGeom prst="rect">
            <a:avLst/>
          </a:prstGeom>
          <a:gradFill>
            <a:gsLst>
              <a:gs pos="18000">
                <a:schemeClr val="accent1">
                  <a:lumMod val="75000"/>
                  <a:alpha val="0"/>
                </a:schemeClr>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98694" y="5267258"/>
            <a:ext cx="4093306" cy="1590742"/>
          </a:xfrm>
          <a:prstGeom prst="rect">
            <a:avLst/>
          </a:prstGeom>
          <a:gradFill>
            <a:gsLst>
              <a:gs pos="23000">
                <a:schemeClr val="accent1">
                  <a:lumMod val="50000"/>
                  <a:alpha val="61000"/>
                </a:schemeClr>
              </a:gs>
              <a:gs pos="100000">
                <a:schemeClr val="accent1">
                  <a:lumMod val="50000"/>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9" y="5267258"/>
            <a:ext cx="12198669" cy="1131515"/>
          </a:xfrm>
          <a:prstGeom prst="rect">
            <a:avLst/>
          </a:prstGeom>
          <a:gradFill>
            <a:gsLst>
              <a:gs pos="18000">
                <a:schemeClr val="accent1">
                  <a:alpha val="0"/>
                </a:schemeClr>
              </a:gs>
              <a:gs pos="100000">
                <a:schemeClr val="accent1">
                  <a:lumMod val="60000"/>
                  <a:lumOff val="40000"/>
                  <a:alpha val="5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3FA1AAC-C1ED-4F77-BFA4-BE80FC0A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6607" y="5278400"/>
            <a:ext cx="7736926" cy="1590741"/>
          </a:xfrm>
          <a:prstGeom prst="rect">
            <a:avLst/>
          </a:prstGeom>
          <a:gradFill>
            <a:gsLst>
              <a:gs pos="50000">
                <a:schemeClr val="accent1">
                  <a:alpha val="0"/>
                </a:schemeClr>
              </a:gs>
              <a:gs pos="100000">
                <a:schemeClr val="accent1">
                  <a:lumMod val="75000"/>
                  <a:alpha val="41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E977A2-8D81-3422-8709-89BF5B215044}"/>
              </a:ext>
            </a:extLst>
          </p:cNvPr>
          <p:cNvSpPr>
            <a:spLocks noGrp="1"/>
          </p:cNvSpPr>
          <p:nvPr>
            <p:ph type="title"/>
          </p:nvPr>
        </p:nvSpPr>
        <p:spPr>
          <a:xfrm>
            <a:off x="1388209" y="5554639"/>
            <a:ext cx="9654076" cy="982473"/>
          </a:xfrm>
        </p:spPr>
        <p:txBody>
          <a:bodyPr>
            <a:normAutofit/>
          </a:bodyPr>
          <a:lstStyle/>
          <a:p>
            <a:r>
              <a:rPr lang="en-US" sz="4000">
                <a:solidFill>
                  <a:srgbClr val="FFFFFF"/>
                </a:solidFill>
                <a:cs typeface="Calibri Light"/>
              </a:rPr>
              <a:t>Conduct Disorder</a:t>
            </a:r>
            <a:endParaRPr lang="en-US" sz="4000">
              <a:solidFill>
                <a:srgbClr val="FFFFFF"/>
              </a:solidFill>
            </a:endParaRPr>
          </a:p>
        </p:txBody>
      </p:sp>
      <p:sp>
        <p:nvSpPr>
          <p:cNvPr id="3" name="Content Placeholder 2">
            <a:extLst>
              <a:ext uri="{FF2B5EF4-FFF2-40B4-BE49-F238E27FC236}">
                <a16:creationId xmlns:a16="http://schemas.microsoft.com/office/drawing/2014/main" id="{AA22A536-8D3B-14ED-5552-673F7E4CE515}"/>
              </a:ext>
            </a:extLst>
          </p:cNvPr>
          <p:cNvSpPr>
            <a:spLocks noGrp="1"/>
          </p:cNvSpPr>
          <p:nvPr>
            <p:ph idx="1"/>
          </p:nvPr>
        </p:nvSpPr>
        <p:spPr>
          <a:xfrm>
            <a:off x="1271793" y="612583"/>
            <a:ext cx="9654076" cy="4134237"/>
          </a:xfrm>
        </p:spPr>
        <p:txBody>
          <a:bodyPr vert="horz" lIns="91440" tIns="45720" rIns="91440" bIns="45720" rtlCol="0" anchor="ctr">
            <a:noAutofit/>
          </a:bodyPr>
          <a:lstStyle/>
          <a:p>
            <a:r>
              <a:rPr lang="en-US" sz="2400">
                <a:cs typeface="Calibri"/>
              </a:rPr>
              <a:t>Repetitive and persistent pattern of behavior in which youths violate the basic rights of others or major age-appropriate social rules</a:t>
            </a:r>
          </a:p>
          <a:p>
            <a:pPr lvl="1">
              <a:buFont typeface="Courier New" panose="020B0604020202020204" pitchFamily="34" charset="0"/>
              <a:buChar char="o"/>
            </a:pPr>
            <a:r>
              <a:rPr lang="en-US">
                <a:cs typeface="Calibri"/>
              </a:rPr>
              <a:t>Aggression to people or animals</a:t>
            </a:r>
          </a:p>
          <a:p>
            <a:pPr lvl="1">
              <a:buFont typeface="Courier New" panose="020B0604020202020204" pitchFamily="34" charset="0"/>
              <a:buChar char="o"/>
            </a:pPr>
            <a:r>
              <a:rPr lang="en-US">
                <a:cs typeface="Calibri"/>
              </a:rPr>
              <a:t>Destruction to property</a:t>
            </a:r>
          </a:p>
          <a:p>
            <a:pPr lvl="1">
              <a:buFont typeface="Courier New" panose="020B0604020202020204" pitchFamily="34" charset="0"/>
              <a:buChar char="o"/>
            </a:pPr>
            <a:r>
              <a:rPr lang="en-US">
                <a:cs typeface="Calibri"/>
              </a:rPr>
              <a:t>Deceitfulness or theft</a:t>
            </a:r>
          </a:p>
          <a:p>
            <a:pPr lvl="1">
              <a:buFont typeface="Courier New" panose="020B0604020202020204" pitchFamily="34" charset="0"/>
              <a:buChar char="o"/>
            </a:pPr>
            <a:r>
              <a:rPr lang="en-US">
                <a:cs typeface="Calibri"/>
              </a:rPr>
              <a:t>Serious rule violations</a:t>
            </a:r>
          </a:p>
          <a:p>
            <a:r>
              <a:rPr lang="en-US" sz="2400">
                <a:cs typeface="Calibri"/>
              </a:rPr>
              <a:t>Range of anti-social behaviors</a:t>
            </a:r>
          </a:p>
          <a:p>
            <a:r>
              <a:rPr lang="en-US" sz="2400">
                <a:cs typeface="Calibri"/>
              </a:rPr>
              <a:t>Larger &amp; heterogenous group of youths</a:t>
            </a:r>
          </a:p>
          <a:p>
            <a:r>
              <a:rPr lang="en-US" sz="2400">
                <a:cs typeface="Calibri"/>
              </a:rPr>
              <a:t>Different than ODD</a:t>
            </a:r>
          </a:p>
        </p:txBody>
      </p:sp>
    </p:spTree>
    <p:extLst>
      <p:ext uri="{BB962C8B-B14F-4D97-AF65-F5344CB8AC3E}">
        <p14:creationId xmlns:p14="http://schemas.microsoft.com/office/powerpoint/2010/main" val="1640157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9101708-6549-DB14-2E17-C58D349817F4}"/>
              </a:ext>
            </a:extLst>
          </p:cNvPr>
          <p:cNvSpPr>
            <a:spLocks noGrp="1"/>
          </p:cNvSpPr>
          <p:nvPr>
            <p:ph type="title"/>
          </p:nvPr>
        </p:nvSpPr>
        <p:spPr>
          <a:xfrm>
            <a:off x="1137034" y="609597"/>
            <a:ext cx="9392421" cy="1330841"/>
          </a:xfrm>
        </p:spPr>
        <p:txBody>
          <a:bodyPr>
            <a:normAutofit/>
          </a:bodyPr>
          <a:lstStyle/>
          <a:p>
            <a:r>
              <a:rPr lang="en-US">
                <a:cs typeface="Calibri Light"/>
              </a:rPr>
              <a:t>Intermittent Explosive Disorder</a:t>
            </a:r>
            <a:endParaRPr lang="en-US"/>
          </a:p>
        </p:txBody>
      </p:sp>
      <p:sp>
        <p:nvSpPr>
          <p:cNvPr id="3" name="Content Placeholder 2">
            <a:extLst>
              <a:ext uri="{FF2B5EF4-FFF2-40B4-BE49-F238E27FC236}">
                <a16:creationId xmlns:a16="http://schemas.microsoft.com/office/drawing/2014/main" id="{A18911FD-8363-867C-86E9-006828C3EF14}"/>
              </a:ext>
            </a:extLst>
          </p:cNvPr>
          <p:cNvSpPr>
            <a:spLocks noGrp="1"/>
          </p:cNvSpPr>
          <p:nvPr>
            <p:ph idx="1"/>
          </p:nvPr>
        </p:nvSpPr>
        <p:spPr>
          <a:xfrm>
            <a:off x="1137034" y="2198362"/>
            <a:ext cx="4958966" cy="3917773"/>
          </a:xfrm>
        </p:spPr>
        <p:txBody>
          <a:bodyPr vert="horz" lIns="91440" tIns="45720" rIns="91440" bIns="45720" rtlCol="0">
            <a:normAutofit/>
          </a:bodyPr>
          <a:lstStyle/>
          <a:p>
            <a:r>
              <a:rPr lang="en-US" sz="1700">
                <a:cs typeface="Calibri"/>
              </a:rPr>
              <a:t>Repeated angry outbursts that result in verbal and/or physical aggression</a:t>
            </a:r>
          </a:p>
          <a:p>
            <a:pPr lvl="1">
              <a:buFont typeface="Courier New" panose="020B0604020202020204" pitchFamily="34" charset="0"/>
              <a:buChar char="o"/>
            </a:pPr>
            <a:r>
              <a:rPr lang="en-US" sz="1700">
                <a:cs typeface="Calibri"/>
              </a:rPr>
              <a:t>Frequent &amp; minor aggression – name calling, swearing, shoving others</a:t>
            </a:r>
          </a:p>
          <a:p>
            <a:pPr lvl="1">
              <a:buFont typeface="Courier New" panose="020B0604020202020204" pitchFamily="34" charset="0"/>
              <a:buChar char="o"/>
            </a:pPr>
            <a:r>
              <a:rPr lang="en-US" sz="1700">
                <a:cs typeface="Calibri"/>
              </a:rPr>
              <a:t>Less frequent but more harmful aggression – biting, hitting, throwing objects</a:t>
            </a:r>
          </a:p>
          <a:p>
            <a:r>
              <a:rPr lang="en-US" sz="1700">
                <a:cs typeface="Calibri"/>
              </a:rPr>
              <a:t>Must show aggression to be diagnostic criteria</a:t>
            </a:r>
          </a:p>
          <a:p>
            <a:r>
              <a:rPr lang="en-US" sz="1700">
                <a:cs typeface="Calibri"/>
              </a:rPr>
              <a:t>Typically show aggression towards family members, friends, or classmates</a:t>
            </a:r>
          </a:p>
          <a:p>
            <a:r>
              <a:rPr lang="en-US" sz="1700">
                <a:cs typeface="Calibri"/>
              </a:rPr>
              <a:t>Report feeling out of control during aggressive acts &amp; often feel remorseful or embarrassed</a:t>
            </a:r>
          </a:p>
          <a:p>
            <a:r>
              <a:rPr lang="en-US" sz="1700">
                <a:cs typeface="Calibri"/>
              </a:rPr>
              <a:t>Reflects an overreaction to anger or frustration</a:t>
            </a:r>
          </a:p>
          <a:p>
            <a:pPr lvl="1">
              <a:buFont typeface="Courier New" panose="020B0604020202020204" pitchFamily="34" charset="0"/>
              <a:buChar char="o"/>
            </a:pPr>
            <a:r>
              <a:rPr lang="en-US" sz="1700">
                <a:cs typeface="Calibri"/>
              </a:rPr>
              <a:t>Acts are impulsive (not premeditative)</a:t>
            </a:r>
          </a:p>
          <a:p>
            <a:endParaRPr lang="en-US" sz="1700">
              <a:cs typeface="Calibri"/>
            </a:endParaRPr>
          </a:p>
        </p:txBody>
      </p:sp>
      <p:pic>
        <p:nvPicPr>
          <p:cNvPr id="7" name="Picture 6" descr="A child&amp;#39;s drawing of two men&#10;&#10;Description automatically generated">
            <a:extLst>
              <a:ext uri="{FF2B5EF4-FFF2-40B4-BE49-F238E27FC236}">
                <a16:creationId xmlns:a16="http://schemas.microsoft.com/office/drawing/2014/main" id="{E7DFD16E-E03B-81E8-2508-4519C9B4AF4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857813" y="2184914"/>
            <a:ext cx="4511612" cy="3755915"/>
          </a:xfrm>
          <a:prstGeom prst="rect">
            <a:avLst/>
          </a:prstGeom>
        </p:spPr>
      </p:pic>
      <p:sp>
        <p:nvSpPr>
          <p:cNvPr id="17" name="Freeform: Shape 16">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03A3EAF6-2E06-1A92-D926-815387258AA5}"/>
              </a:ext>
            </a:extLst>
          </p:cNvPr>
          <p:cNvSpPr txBox="1"/>
          <p:nvPr/>
        </p:nvSpPr>
        <p:spPr>
          <a:xfrm>
            <a:off x="9168181" y="5740774"/>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2758476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325C1A-FA2A-4FF6-3B86-5C72CC454D5C}"/>
              </a:ext>
            </a:extLst>
          </p:cNvPr>
          <p:cNvSpPr>
            <a:spLocks noGrp="1"/>
          </p:cNvSpPr>
          <p:nvPr>
            <p:ph type="title"/>
          </p:nvPr>
        </p:nvSpPr>
        <p:spPr>
          <a:xfrm>
            <a:off x="1136397" y="502020"/>
            <a:ext cx="5323715" cy="1642970"/>
          </a:xfrm>
        </p:spPr>
        <p:txBody>
          <a:bodyPr anchor="b">
            <a:normAutofit/>
          </a:bodyPr>
          <a:lstStyle/>
          <a:p>
            <a:r>
              <a:rPr lang="en-US" sz="4000">
                <a:cs typeface="Calibri Light"/>
              </a:rPr>
              <a:t>Conduct Disorders</a:t>
            </a:r>
            <a:endParaRPr lang="en-US" sz="4000"/>
          </a:p>
        </p:txBody>
      </p:sp>
      <p:sp>
        <p:nvSpPr>
          <p:cNvPr id="3" name="Content Placeholder 2">
            <a:extLst>
              <a:ext uri="{FF2B5EF4-FFF2-40B4-BE49-F238E27FC236}">
                <a16:creationId xmlns:a16="http://schemas.microsoft.com/office/drawing/2014/main" id="{216889A3-3C6B-09D8-841A-FCF5E207E404}"/>
              </a:ext>
            </a:extLst>
          </p:cNvPr>
          <p:cNvSpPr>
            <a:spLocks noGrp="1"/>
          </p:cNvSpPr>
          <p:nvPr>
            <p:ph idx="1"/>
          </p:nvPr>
        </p:nvSpPr>
        <p:spPr>
          <a:xfrm>
            <a:off x="1144923" y="2405894"/>
            <a:ext cx="5315189" cy="3535083"/>
          </a:xfrm>
        </p:spPr>
        <p:txBody>
          <a:bodyPr vert="horz" lIns="91440" tIns="45720" rIns="91440" bIns="45720" rtlCol="0" anchor="t">
            <a:normAutofit/>
          </a:bodyPr>
          <a:lstStyle/>
          <a:p>
            <a:r>
              <a:rPr lang="en-US" sz="1600">
                <a:cs typeface="Calibri"/>
              </a:rPr>
              <a:t>Frequently seen with ADHD – relationship between 2 is unclear</a:t>
            </a:r>
          </a:p>
          <a:p>
            <a:r>
              <a:rPr lang="en-US" sz="1600">
                <a:cs typeface="Calibri"/>
              </a:rPr>
              <a:t>Increased risk for Substance Use Disorders</a:t>
            </a:r>
          </a:p>
          <a:p>
            <a:pPr lvl="1">
              <a:buFont typeface="Courier New" panose="020B0604020202020204" pitchFamily="34" charset="0"/>
              <a:buChar char="o"/>
            </a:pPr>
            <a:r>
              <a:rPr lang="en-US" sz="1600">
                <a:cs typeface="Calibri"/>
              </a:rPr>
              <a:t>Starting using nicotine, alcohol, or other drugs earlier</a:t>
            </a:r>
          </a:p>
          <a:p>
            <a:pPr lvl="1">
              <a:buFont typeface="Courier New" panose="020B0604020202020204" pitchFamily="34" charset="0"/>
              <a:buChar char="o"/>
            </a:pPr>
            <a:r>
              <a:rPr lang="en-US" sz="1600">
                <a:cs typeface="Calibri"/>
              </a:rPr>
              <a:t>6x more likely to develop a substance use disorder across the lifespan</a:t>
            </a:r>
          </a:p>
          <a:p>
            <a:pPr lvl="1">
              <a:buFont typeface="Courier New" panose="020B0604020202020204" pitchFamily="34" charset="0"/>
              <a:buChar char="o"/>
            </a:pPr>
            <a:r>
              <a:rPr lang="en-US" sz="1600">
                <a:cs typeface="Calibri"/>
              </a:rPr>
              <a:t>Genetic link? Reward sensitivity? Environmental influences?</a:t>
            </a:r>
          </a:p>
          <a:p>
            <a:r>
              <a:rPr lang="en-US" sz="1600">
                <a:cs typeface="Calibri"/>
              </a:rPr>
              <a:t>Academic difficulties</a:t>
            </a:r>
          </a:p>
          <a:p>
            <a:r>
              <a:rPr lang="en-US" sz="1600">
                <a:cs typeface="Calibri"/>
              </a:rPr>
              <a:t>Conduct problems often run in families</a:t>
            </a:r>
          </a:p>
          <a:p>
            <a:r>
              <a:rPr lang="en-US" sz="1600">
                <a:cs typeface="Calibri"/>
              </a:rPr>
              <a:t>Negative parent interactions can reinforce problematic behavior</a:t>
            </a:r>
          </a:p>
        </p:txBody>
      </p:sp>
      <p:sp>
        <p:nvSpPr>
          <p:cNvPr id="38" name="Rectangle 37">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yellow sign with black text&#10;&#10;Description automatically generated">
            <a:extLst>
              <a:ext uri="{FF2B5EF4-FFF2-40B4-BE49-F238E27FC236}">
                <a16:creationId xmlns:a16="http://schemas.microsoft.com/office/drawing/2014/main" id="{B98608B7-486F-2038-8559-B3CE627CF92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075967" y="2308477"/>
            <a:ext cx="4170530" cy="2272938"/>
          </a:xfrm>
          <a:prstGeom prst="rect">
            <a:avLst/>
          </a:prstGeom>
        </p:spPr>
      </p:pic>
      <p:sp>
        <p:nvSpPr>
          <p:cNvPr id="5" name="TextBox 4">
            <a:extLst>
              <a:ext uri="{FF2B5EF4-FFF2-40B4-BE49-F238E27FC236}">
                <a16:creationId xmlns:a16="http://schemas.microsoft.com/office/drawing/2014/main" id="{9F9F3BB6-EB4D-FD4A-B04A-97C9B5BDC168}"/>
              </a:ext>
            </a:extLst>
          </p:cNvPr>
          <p:cNvSpPr txBox="1"/>
          <p:nvPr/>
        </p:nvSpPr>
        <p:spPr>
          <a:xfrm>
            <a:off x="9045253" y="4381360"/>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958026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amily 001 Free Stock Photo - Public Domain Pictures">
            <a:extLst>
              <a:ext uri="{FF2B5EF4-FFF2-40B4-BE49-F238E27FC236}">
                <a16:creationId xmlns:a16="http://schemas.microsoft.com/office/drawing/2014/main" id="{D730AD9F-0B51-37F6-2A97-594628D6C654}"/>
              </a:ext>
            </a:extLst>
          </p:cNvPr>
          <p:cNvPicPr>
            <a:picLocks noChangeAspect="1"/>
          </p:cNvPicPr>
          <p:nvPr/>
        </p:nvPicPr>
        <p:blipFill rotWithShape="1">
          <a:blip r:embed="rId2"/>
          <a:srcRect l="13820" r="27998" b="-2"/>
          <a:stretch/>
        </p:blipFill>
        <p:spPr>
          <a:xfrm>
            <a:off x="-1" y="-2"/>
            <a:ext cx="5410198" cy="6858002"/>
          </a:xfrm>
          <a:prstGeom prst="rect">
            <a:avLst/>
          </a:prstGeom>
        </p:spPr>
      </p:pic>
      <p:sp useBgFill="1">
        <p:nvSpPr>
          <p:cNvPr id="16" name="Rectangle 15">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412B3C-15E3-C169-29D3-3383F58B70FD}"/>
              </a:ext>
            </a:extLst>
          </p:cNvPr>
          <p:cNvSpPr>
            <a:spLocks noGrp="1"/>
          </p:cNvSpPr>
          <p:nvPr>
            <p:ph type="title"/>
          </p:nvPr>
        </p:nvSpPr>
        <p:spPr>
          <a:xfrm>
            <a:off x="6115317" y="405685"/>
            <a:ext cx="5464968" cy="1559301"/>
          </a:xfrm>
        </p:spPr>
        <p:txBody>
          <a:bodyPr>
            <a:normAutofit/>
          </a:bodyPr>
          <a:lstStyle/>
          <a:p>
            <a:r>
              <a:rPr lang="en-US" sz="4000">
                <a:cs typeface="Calibri Light"/>
              </a:rPr>
              <a:t>Treatment of CDs</a:t>
            </a:r>
            <a:endParaRPr lang="en-US" sz="4000"/>
          </a:p>
        </p:txBody>
      </p:sp>
      <p:sp>
        <p:nvSpPr>
          <p:cNvPr id="3" name="Content Placeholder 2">
            <a:extLst>
              <a:ext uri="{FF2B5EF4-FFF2-40B4-BE49-F238E27FC236}">
                <a16:creationId xmlns:a16="http://schemas.microsoft.com/office/drawing/2014/main" id="{2926A26E-2CAF-F111-6DD6-75BFDD13790A}"/>
              </a:ext>
            </a:extLst>
          </p:cNvPr>
          <p:cNvSpPr>
            <a:spLocks noGrp="1"/>
          </p:cNvSpPr>
          <p:nvPr>
            <p:ph idx="1"/>
          </p:nvPr>
        </p:nvSpPr>
        <p:spPr>
          <a:xfrm>
            <a:off x="6115317" y="2743200"/>
            <a:ext cx="5247340" cy="3496878"/>
          </a:xfrm>
        </p:spPr>
        <p:txBody>
          <a:bodyPr vert="horz" lIns="91440" tIns="45720" rIns="91440" bIns="45720" rtlCol="0" anchor="ctr">
            <a:normAutofit/>
          </a:bodyPr>
          <a:lstStyle/>
          <a:p>
            <a:r>
              <a:rPr lang="en-US" sz="1300">
                <a:ea typeface="+mn-lt"/>
                <a:cs typeface="+mn-lt"/>
              </a:rPr>
              <a:t>Variety of CBT based, and parent interaction therapies exist</a:t>
            </a:r>
          </a:p>
          <a:p>
            <a:pPr lvl="1">
              <a:buFont typeface="Courier New" panose="020B0604020202020204" pitchFamily="34" charset="0"/>
              <a:buChar char="o"/>
            </a:pPr>
            <a:r>
              <a:rPr lang="en-US" sz="1300">
                <a:ea typeface="+mn-lt"/>
                <a:cs typeface="+mn-lt"/>
              </a:rPr>
              <a:t>Must be family based with low barrier services available</a:t>
            </a:r>
          </a:p>
          <a:p>
            <a:pPr lvl="1">
              <a:buFont typeface="Courier New" panose="020B0604020202020204" pitchFamily="34" charset="0"/>
              <a:buChar char="o"/>
            </a:pPr>
            <a:r>
              <a:rPr lang="en-US" sz="1300">
                <a:ea typeface="+mn-lt"/>
                <a:cs typeface="+mn-lt"/>
              </a:rPr>
              <a:t>Individualized for the client and family</a:t>
            </a:r>
          </a:p>
          <a:p>
            <a:r>
              <a:rPr lang="en-US" sz="1300">
                <a:ea typeface="+mn-lt"/>
                <a:cs typeface="+mn-lt"/>
              </a:rPr>
              <a:t>No medications specifically to treat CDs</a:t>
            </a:r>
          </a:p>
          <a:p>
            <a:pPr lvl="1">
              <a:buFont typeface="Courier New" panose="020B0604020202020204" pitchFamily="34" charset="0"/>
              <a:buChar char="o"/>
            </a:pPr>
            <a:r>
              <a:rPr lang="en-US" sz="1300">
                <a:ea typeface="+mn-lt"/>
                <a:cs typeface="+mn-lt"/>
              </a:rPr>
              <a:t>Treat underlying ADHD</a:t>
            </a:r>
          </a:p>
          <a:p>
            <a:pPr lvl="1">
              <a:buFont typeface="Courier New" panose="020B0604020202020204" pitchFamily="34" charset="0"/>
              <a:buChar char="o"/>
            </a:pPr>
            <a:r>
              <a:rPr lang="en-US" sz="1300">
                <a:ea typeface="+mn-lt"/>
                <a:cs typeface="+mn-lt"/>
              </a:rPr>
              <a:t>Antipsychotics to reduce aggression/violence</a:t>
            </a:r>
          </a:p>
          <a:p>
            <a:r>
              <a:rPr lang="en-US" sz="1300">
                <a:ea typeface="+mn-lt"/>
                <a:cs typeface="+mn-lt"/>
              </a:rPr>
              <a:t>What doesn't work</a:t>
            </a:r>
          </a:p>
          <a:p>
            <a:pPr lvl="1">
              <a:buFont typeface="Courier New" panose="020B0604020202020204" pitchFamily="34" charset="0"/>
              <a:buChar char="o"/>
            </a:pPr>
            <a:r>
              <a:rPr lang="en-US" sz="1300" u="sng">
                <a:ea typeface="+mn-lt"/>
                <a:cs typeface="+mn-lt"/>
              </a:rPr>
              <a:t>Incarceration &amp; other forms of severe punishment</a:t>
            </a:r>
          </a:p>
          <a:p>
            <a:pPr lvl="2">
              <a:buFont typeface="Wingdings" panose="020B0604020202020204" pitchFamily="34" charset="0"/>
              <a:buChar char="§"/>
            </a:pPr>
            <a:r>
              <a:rPr lang="en-US" sz="1300">
                <a:ea typeface="+mn-lt"/>
                <a:cs typeface="+mn-lt"/>
              </a:rPr>
              <a:t>Can increase the likelihood of re-offense &amp; continued criminal behaviors as adults</a:t>
            </a:r>
          </a:p>
          <a:p>
            <a:pPr lvl="1">
              <a:buFont typeface="Courier New" panose="020B0604020202020204" pitchFamily="34" charset="0"/>
              <a:buChar char="o"/>
            </a:pPr>
            <a:r>
              <a:rPr lang="en-US" sz="1300" u="sng">
                <a:ea typeface="+mn-lt"/>
                <a:cs typeface="+mn-lt"/>
              </a:rPr>
              <a:t>Deterrence programs (i.e. "scared straight")</a:t>
            </a:r>
          </a:p>
          <a:p>
            <a:pPr lvl="1">
              <a:buFont typeface="Courier New" panose="020B0604020202020204" pitchFamily="34" charset="0"/>
              <a:buChar char="o"/>
            </a:pPr>
            <a:r>
              <a:rPr lang="en-US" sz="1300">
                <a:ea typeface="+mn-lt"/>
                <a:cs typeface="+mn-lt"/>
              </a:rPr>
              <a:t>Wilderness challenge programs</a:t>
            </a:r>
          </a:p>
          <a:p>
            <a:pPr lvl="1">
              <a:buFont typeface="Courier New" panose="020B0604020202020204" pitchFamily="34" charset="0"/>
              <a:buChar char="o"/>
            </a:pPr>
            <a:r>
              <a:rPr lang="en-US" sz="1300">
                <a:ea typeface="+mn-lt"/>
                <a:cs typeface="+mn-lt"/>
              </a:rPr>
              <a:t>Some group therapies – can engage in deviance training while with other antisocial youths</a:t>
            </a:r>
          </a:p>
          <a:p>
            <a:pPr lvl="1">
              <a:buFont typeface="Courier New" panose="020B0604020202020204" pitchFamily="34" charset="0"/>
              <a:buChar char="o"/>
            </a:pPr>
            <a:endParaRPr lang="en-US" sz="1300">
              <a:ea typeface="+mn-lt"/>
              <a:cs typeface="+mn-lt"/>
            </a:endParaRPr>
          </a:p>
        </p:txBody>
      </p:sp>
    </p:spTree>
    <p:extLst>
      <p:ext uri="{BB962C8B-B14F-4D97-AF65-F5344CB8AC3E}">
        <p14:creationId xmlns:p14="http://schemas.microsoft.com/office/powerpoint/2010/main" val="304696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D75E29-4A8D-FCA0-DAA4-B7B76F0344DB}"/>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ea typeface="Calibri Light"/>
                <a:cs typeface="Calibri Light"/>
              </a:rPr>
              <a:t>Rachel Katz, MSN, FNP-BC</a:t>
            </a:r>
          </a:p>
        </p:txBody>
      </p:sp>
      <p:sp>
        <p:nvSpPr>
          <p:cNvPr id="3" name="Content Placeholder 2">
            <a:extLst>
              <a:ext uri="{FF2B5EF4-FFF2-40B4-BE49-F238E27FC236}">
                <a16:creationId xmlns:a16="http://schemas.microsoft.com/office/drawing/2014/main" id="{CF1EFC9A-58D9-6583-7DC7-C5A0C0440891}"/>
              </a:ext>
            </a:extLst>
          </p:cNvPr>
          <p:cNvSpPr>
            <a:spLocks noGrp="1"/>
          </p:cNvSpPr>
          <p:nvPr>
            <p:ph idx="1"/>
          </p:nvPr>
        </p:nvSpPr>
        <p:spPr>
          <a:xfrm>
            <a:off x="4810259" y="649480"/>
            <a:ext cx="6555347" cy="5546047"/>
          </a:xfrm>
        </p:spPr>
        <p:txBody>
          <a:bodyPr vert="horz" lIns="91440" tIns="45720" rIns="91440" bIns="45720" rtlCol="0" anchor="ctr">
            <a:normAutofit/>
          </a:bodyPr>
          <a:lstStyle/>
          <a:p>
            <a:pPr>
              <a:buNone/>
            </a:pPr>
            <a:r>
              <a:rPr lang="en-US" sz="1900">
                <a:latin typeface="Calibri"/>
                <a:ea typeface="Calibri"/>
                <a:cs typeface="Times New Roman"/>
              </a:rPr>
              <a:t>    Rachel Katz, FNP-BC is a board-certified Family Nurse Practitioner with over 16 years of experience in primary care across the lifespan, most of which have been in rural settings. She is a graduate of Smith College and Columbia University and is a member of the American Association of Nurse Practitioners. Ms. Katz has been a practicing addiction clinician for the last 11 years and is a strong advocate for incorporating treatment for substance use disorders into routine primary care and behavioral health care. She is a robust proponent of low-barrier access to care and firmly believes in incorporating harm reduction principles into all aspects of treatment for substance use disorders. She is currently working as NP Director, Addiction Services for Clinical &amp; Support Options, where she sees patients in shelter and respite housing settings, directs regional addiction programming, and is actively engaged in teaching students and residents. She was recently a Community Faculty member for the NIH-funded HEALing Communities Study. </a:t>
            </a:r>
            <a:endParaRPr lang="en-US" sz="1900">
              <a:latin typeface="Calibri"/>
              <a:ea typeface="Calibri"/>
              <a:cs typeface="Calibri"/>
            </a:endParaRPr>
          </a:p>
          <a:p>
            <a:pPr marL="0" indent="0">
              <a:buNone/>
            </a:pPr>
            <a:br>
              <a:rPr lang="en-US" sz="1900"/>
            </a:br>
            <a:endParaRPr lang="en-US" sz="1900">
              <a:ea typeface="Calibri"/>
              <a:cs typeface="Calibri"/>
            </a:endParaRPr>
          </a:p>
        </p:txBody>
      </p:sp>
      <p:pic>
        <p:nvPicPr>
          <p:cNvPr id="5" name="Graphic 4">
            <a:extLst>
              <a:ext uri="{FF2B5EF4-FFF2-40B4-BE49-F238E27FC236}">
                <a16:creationId xmlns:a16="http://schemas.microsoft.com/office/drawing/2014/main" id="{62000D2F-4A6B-7E11-1D18-0161535FDE6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6716" y="6169935"/>
            <a:ext cx="1324638" cy="569903"/>
          </a:xfrm>
          <a:prstGeom prst="rect">
            <a:avLst/>
          </a:prstGeom>
        </p:spPr>
      </p:pic>
    </p:spTree>
    <p:extLst>
      <p:ext uri="{BB962C8B-B14F-4D97-AF65-F5344CB8AC3E}">
        <p14:creationId xmlns:p14="http://schemas.microsoft.com/office/powerpoint/2010/main" val="2718248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AE7C1E9F-747F-DB1C-69FE-BB58E81592F2}"/>
              </a:ext>
            </a:extLst>
          </p:cNvPr>
          <p:cNvSpPr>
            <a:spLocks noGrp="1"/>
          </p:cNvSpPr>
          <p:nvPr>
            <p:ph type="title"/>
          </p:nvPr>
        </p:nvSpPr>
        <p:spPr>
          <a:xfrm>
            <a:off x="479394" y="1070800"/>
            <a:ext cx="3939688" cy="5583126"/>
          </a:xfrm>
        </p:spPr>
        <p:txBody>
          <a:bodyPr>
            <a:normAutofit/>
          </a:bodyPr>
          <a:lstStyle/>
          <a:p>
            <a:pPr algn="r"/>
            <a:r>
              <a:rPr lang="en-US" sz="6200">
                <a:cs typeface="Calibri Light"/>
              </a:rPr>
              <a:t>Major Depressive Disorder</a:t>
            </a:r>
            <a:endParaRPr lang="en-US" sz="6200"/>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2">
            <a:extLst>
              <a:ext uri="{FF2B5EF4-FFF2-40B4-BE49-F238E27FC236}">
                <a16:creationId xmlns:a16="http://schemas.microsoft.com/office/drawing/2014/main" id="{94AA38BA-6F33-6FD6-2135-E77D4570C8CA}"/>
              </a:ext>
            </a:extLst>
          </p:cNvPr>
          <p:cNvGraphicFramePr>
            <a:graphicFrameLocks noGrp="1"/>
          </p:cNvGraphicFramePr>
          <p:nvPr>
            <p:ph idx="1"/>
            <p:extLst>
              <p:ext uri="{D42A27DB-BD31-4B8C-83A1-F6EECF244321}">
                <p14:modId xmlns:p14="http://schemas.microsoft.com/office/powerpoint/2010/main" val="3495292087"/>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7585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itting against a brick wall&#10;&#10;Description automatically generated">
            <a:extLst>
              <a:ext uri="{FF2B5EF4-FFF2-40B4-BE49-F238E27FC236}">
                <a16:creationId xmlns:a16="http://schemas.microsoft.com/office/drawing/2014/main" id="{2668A737-30BB-DFA8-D3CC-1689BED1EF1C}"/>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6236"/>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76DB75-8865-E0EA-A26A-F2B3D73D900F}"/>
              </a:ext>
            </a:extLst>
          </p:cNvPr>
          <p:cNvSpPr>
            <a:spLocks noGrp="1"/>
          </p:cNvSpPr>
          <p:nvPr>
            <p:ph type="title"/>
          </p:nvPr>
        </p:nvSpPr>
        <p:spPr>
          <a:xfrm>
            <a:off x="838200" y="365125"/>
            <a:ext cx="3822189" cy="1899912"/>
          </a:xfrm>
        </p:spPr>
        <p:txBody>
          <a:bodyPr>
            <a:normAutofit/>
          </a:bodyPr>
          <a:lstStyle/>
          <a:p>
            <a:r>
              <a:rPr lang="en-US" sz="4000">
                <a:cs typeface="Calibri Light"/>
              </a:rPr>
              <a:t>Depression in Adolescents</a:t>
            </a:r>
            <a:endParaRPr lang="en-US" sz="4000"/>
          </a:p>
        </p:txBody>
      </p:sp>
      <p:sp>
        <p:nvSpPr>
          <p:cNvPr id="3" name="Content Placeholder 2">
            <a:extLst>
              <a:ext uri="{FF2B5EF4-FFF2-40B4-BE49-F238E27FC236}">
                <a16:creationId xmlns:a16="http://schemas.microsoft.com/office/drawing/2014/main" id="{D160836E-2858-2B9D-4B22-FCF8B3F39017}"/>
              </a:ext>
            </a:extLst>
          </p:cNvPr>
          <p:cNvSpPr>
            <a:spLocks noGrp="1"/>
          </p:cNvSpPr>
          <p:nvPr>
            <p:ph idx="1"/>
          </p:nvPr>
        </p:nvSpPr>
        <p:spPr>
          <a:xfrm>
            <a:off x="838200" y="2434201"/>
            <a:ext cx="4817022" cy="3933262"/>
          </a:xfrm>
        </p:spPr>
        <p:txBody>
          <a:bodyPr vert="horz" lIns="91440" tIns="45720" rIns="91440" bIns="45720" rtlCol="0" anchor="t">
            <a:noAutofit/>
          </a:bodyPr>
          <a:lstStyle/>
          <a:p>
            <a:r>
              <a:rPr lang="en-US" sz="1800">
                <a:cs typeface="Calibri"/>
              </a:rPr>
              <a:t>10.6% of youths experience depression before adulthood</a:t>
            </a:r>
          </a:p>
          <a:p>
            <a:r>
              <a:rPr lang="en-US" sz="1800">
                <a:cs typeface="Calibri"/>
              </a:rPr>
              <a:t>Girls are 2x more likely to experience depression</a:t>
            </a:r>
          </a:p>
          <a:p>
            <a:pPr lvl="1">
              <a:buFont typeface="Courier New" panose="020B0604020202020204" pitchFamily="34" charset="0"/>
              <a:buChar char="o"/>
            </a:pPr>
            <a:r>
              <a:rPr lang="en-US" sz="1800">
                <a:cs typeface="Calibri"/>
              </a:rPr>
              <a:t>Can be more impairing in girls</a:t>
            </a:r>
          </a:p>
          <a:p>
            <a:pPr lvl="2">
              <a:buFont typeface="Wingdings" panose="020B0604020202020204" pitchFamily="34" charset="0"/>
              <a:buChar char="§"/>
            </a:pPr>
            <a:r>
              <a:rPr lang="en-US" sz="1800">
                <a:cs typeface="Calibri"/>
              </a:rPr>
              <a:t>Excessive empathy</a:t>
            </a:r>
          </a:p>
          <a:p>
            <a:pPr lvl="2">
              <a:buFont typeface="Wingdings" panose="020B0604020202020204" pitchFamily="34" charset="0"/>
              <a:buChar char="§"/>
            </a:pPr>
            <a:r>
              <a:rPr lang="en-US" sz="1800">
                <a:cs typeface="Calibri"/>
              </a:rPr>
              <a:t>Excessive compliance</a:t>
            </a:r>
          </a:p>
          <a:p>
            <a:pPr lvl="2">
              <a:buFont typeface="Wingdings" panose="020B0604020202020204" pitchFamily="34" charset="0"/>
              <a:buChar char="§"/>
            </a:pPr>
            <a:r>
              <a:rPr lang="en-US" sz="1800">
                <a:cs typeface="Calibri"/>
              </a:rPr>
              <a:t>Emotional overcontrol </a:t>
            </a:r>
          </a:p>
          <a:p>
            <a:r>
              <a:rPr lang="en-US" sz="1800">
                <a:cs typeface="Calibri"/>
              </a:rPr>
              <a:t>Many more youths experience depression than are ever formally diagnosed</a:t>
            </a:r>
          </a:p>
          <a:p>
            <a:pPr lvl="1">
              <a:buFont typeface="Courier New" panose="020B0604020202020204" pitchFamily="34" charset="0"/>
              <a:buChar char="o"/>
            </a:pPr>
            <a:r>
              <a:rPr lang="en-US" sz="1400">
                <a:cs typeface="Calibri"/>
              </a:rPr>
              <a:t>Relapse/recurrence of symptoms is common</a:t>
            </a:r>
          </a:p>
          <a:p>
            <a:r>
              <a:rPr lang="en-US" sz="1800">
                <a:cs typeface="Calibri"/>
              </a:rPr>
              <a:t>Complicated relationship with anxiety disorders</a:t>
            </a:r>
          </a:p>
          <a:p>
            <a:endParaRPr lang="en-US" sz="1800">
              <a:cs typeface="Calibri"/>
            </a:endParaRPr>
          </a:p>
        </p:txBody>
      </p:sp>
      <p:sp>
        <p:nvSpPr>
          <p:cNvPr id="5" name="TextBox 4">
            <a:extLst>
              <a:ext uri="{FF2B5EF4-FFF2-40B4-BE49-F238E27FC236}">
                <a16:creationId xmlns:a16="http://schemas.microsoft.com/office/drawing/2014/main" id="{BAF8AD98-A96C-3E57-AEE4-9C7E2E5703E6}"/>
              </a:ext>
            </a:extLst>
          </p:cNvPr>
          <p:cNvSpPr txBox="1"/>
          <p:nvPr/>
        </p:nvSpPr>
        <p:spPr>
          <a:xfrm>
            <a:off x="9857706" y="6657945"/>
            <a:ext cx="2334292"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BY-NC</a:t>
            </a:r>
            <a:r>
              <a:rPr lang="en-US" sz="700">
                <a:solidFill>
                  <a:srgbClr val="FFFFFF"/>
                </a:solidFill>
              </a:rPr>
              <a:t>.</a:t>
            </a:r>
          </a:p>
        </p:txBody>
      </p:sp>
    </p:spTree>
    <p:extLst>
      <p:ext uri="{BB962C8B-B14F-4D97-AF65-F5344CB8AC3E}">
        <p14:creationId xmlns:p14="http://schemas.microsoft.com/office/powerpoint/2010/main" val="187968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young person smiling&#10;&#10;Description automatically generated">
            <a:extLst>
              <a:ext uri="{FF2B5EF4-FFF2-40B4-BE49-F238E27FC236}">
                <a16:creationId xmlns:a16="http://schemas.microsoft.com/office/drawing/2014/main" id="{D4A1BB2E-25BC-B3DE-C02B-059B2C66E75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5884" r="-1" b="-1"/>
          <a:stretch/>
        </p:blipFill>
        <p:spPr>
          <a:xfrm>
            <a:off x="1"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EDA623-0AD5-6EC8-C653-B88C577FDAAA}"/>
              </a:ext>
            </a:extLst>
          </p:cNvPr>
          <p:cNvSpPr>
            <a:spLocks noGrp="1"/>
          </p:cNvSpPr>
          <p:nvPr>
            <p:ph type="title"/>
          </p:nvPr>
        </p:nvSpPr>
        <p:spPr>
          <a:xfrm>
            <a:off x="7531610" y="365125"/>
            <a:ext cx="3822189" cy="1899912"/>
          </a:xfrm>
        </p:spPr>
        <p:txBody>
          <a:bodyPr>
            <a:normAutofit/>
          </a:bodyPr>
          <a:lstStyle/>
          <a:p>
            <a:r>
              <a:rPr lang="en-US" sz="4000">
                <a:cs typeface="Calibri Light"/>
              </a:rPr>
              <a:t>Treatment</a:t>
            </a:r>
            <a:endParaRPr lang="en-US" sz="4000"/>
          </a:p>
        </p:txBody>
      </p:sp>
      <p:sp>
        <p:nvSpPr>
          <p:cNvPr id="3" name="Content Placeholder 2">
            <a:extLst>
              <a:ext uri="{FF2B5EF4-FFF2-40B4-BE49-F238E27FC236}">
                <a16:creationId xmlns:a16="http://schemas.microsoft.com/office/drawing/2014/main" id="{88679C5C-D617-6088-F616-5AEFA24643FE}"/>
              </a:ext>
            </a:extLst>
          </p:cNvPr>
          <p:cNvSpPr>
            <a:spLocks noGrp="1"/>
          </p:cNvSpPr>
          <p:nvPr>
            <p:ph idx="1"/>
          </p:nvPr>
        </p:nvSpPr>
        <p:spPr>
          <a:xfrm>
            <a:off x="7531610" y="2434201"/>
            <a:ext cx="3822189" cy="3742762"/>
          </a:xfrm>
        </p:spPr>
        <p:txBody>
          <a:bodyPr vert="horz" lIns="91440" tIns="45720" rIns="91440" bIns="45720" rtlCol="0">
            <a:normAutofit/>
          </a:bodyPr>
          <a:lstStyle/>
          <a:p>
            <a:r>
              <a:rPr lang="en-US" sz="1900">
                <a:cs typeface="Calibri"/>
              </a:rPr>
              <a:t>Psychoeducation &amp; therapy</a:t>
            </a:r>
          </a:p>
          <a:p>
            <a:r>
              <a:rPr lang="en-US" sz="1900">
                <a:cs typeface="Calibri"/>
              </a:rPr>
              <a:t>Social interaction &amp; setting of SMART goals</a:t>
            </a:r>
          </a:p>
          <a:p>
            <a:r>
              <a:rPr lang="en-US" sz="1900">
                <a:cs typeface="Calibri"/>
              </a:rPr>
              <a:t>Medication</a:t>
            </a:r>
          </a:p>
          <a:p>
            <a:pPr lvl="1">
              <a:buFont typeface="Courier New" panose="020B0604020202020204" pitchFamily="34" charset="0"/>
              <a:buChar char="o"/>
            </a:pPr>
            <a:r>
              <a:rPr lang="en-US" sz="1900">
                <a:cs typeface="Calibri"/>
              </a:rPr>
              <a:t>SSRIs</a:t>
            </a:r>
          </a:p>
          <a:p>
            <a:pPr lvl="1">
              <a:buFont typeface="Courier New" panose="020B0604020202020204" pitchFamily="34" charset="0"/>
              <a:buChar char="o"/>
            </a:pPr>
            <a:r>
              <a:rPr lang="en-US" sz="1900">
                <a:cs typeface="Calibri"/>
              </a:rPr>
              <a:t>SNRIs</a:t>
            </a:r>
          </a:p>
          <a:p>
            <a:pPr lvl="1">
              <a:buFont typeface="Courier New" panose="020B0604020202020204" pitchFamily="34" charset="0"/>
              <a:buChar char="o"/>
            </a:pPr>
            <a:r>
              <a:rPr lang="en-US" sz="1900">
                <a:cs typeface="Calibri"/>
              </a:rPr>
              <a:t>Associated with a small, but significant, increase in suicidal thoughts (not actions)</a:t>
            </a:r>
          </a:p>
          <a:p>
            <a:r>
              <a:rPr lang="en-US" sz="1900">
                <a:cs typeface="Calibri"/>
              </a:rPr>
              <a:t>Most effective combination is therapy &amp; medication</a:t>
            </a:r>
          </a:p>
        </p:txBody>
      </p:sp>
      <p:sp>
        <p:nvSpPr>
          <p:cNvPr id="6" name="TextBox 5">
            <a:extLst>
              <a:ext uri="{FF2B5EF4-FFF2-40B4-BE49-F238E27FC236}">
                <a16:creationId xmlns:a16="http://schemas.microsoft.com/office/drawing/2014/main" id="{38C4FE2C-6FAB-B871-C808-3872E6D163EB}"/>
              </a:ext>
            </a:extLst>
          </p:cNvPr>
          <p:cNvSpPr txBox="1"/>
          <p:nvPr/>
        </p:nvSpPr>
        <p:spPr>
          <a:xfrm>
            <a:off x="7348175" y="6657945"/>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1396530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91D4D2-F223-9AB0-7AA5-BEFADC9E28E4}"/>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cs typeface="Calibri Light"/>
              </a:rPr>
              <a:t>Suicide &amp; Nonsuicidal Self-Injury</a:t>
            </a:r>
            <a:endParaRPr lang="en-US" sz="4000">
              <a:solidFill>
                <a:srgbClr val="FFFFFF"/>
              </a:solidFill>
            </a:endParaRPr>
          </a:p>
        </p:txBody>
      </p:sp>
      <p:sp>
        <p:nvSpPr>
          <p:cNvPr id="3" name="Content Placeholder 2">
            <a:extLst>
              <a:ext uri="{FF2B5EF4-FFF2-40B4-BE49-F238E27FC236}">
                <a16:creationId xmlns:a16="http://schemas.microsoft.com/office/drawing/2014/main" id="{27C8F999-D76B-22EE-C7C3-0014238258A2}"/>
              </a:ext>
            </a:extLst>
          </p:cNvPr>
          <p:cNvSpPr>
            <a:spLocks noGrp="1"/>
          </p:cNvSpPr>
          <p:nvPr>
            <p:ph idx="1"/>
          </p:nvPr>
        </p:nvSpPr>
        <p:spPr>
          <a:xfrm>
            <a:off x="4810259" y="649480"/>
            <a:ext cx="6555347" cy="5546047"/>
          </a:xfrm>
        </p:spPr>
        <p:txBody>
          <a:bodyPr vert="horz" lIns="91440" tIns="45720" rIns="91440" bIns="45720" rtlCol="0" anchor="ctr">
            <a:normAutofit/>
          </a:bodyPr>
          <a:lstStyle/>
          <a:p>
            <a:r>
              <a:rPr lang="en-US" sz="2400" u="sng" err="1">
                <a:cs typeface="Calibri"/>
              </a:rPr>
              <a:t>Nonsuicidal</a:t>
            </a:r>
            <a:r>
              <a:rPr lang="en-US" sz="2400" u="sng">
                <a:cs typeface="Calibri"/>
              </a:rPr>
              <a:t> self-injury</a:t>
            </a:r>
            <a:r>
              <a:rPr lang="en-US" sz="2400">
                <a:cs typeface="Calibri"/>
              </a:rPr>
              <a:t> – deliberate, self-inflicted injury or potential injury </a:t>
            </a:r>
            <a:r>
              <a:rPr lang="en-US" sz="2400" b="1">
                <a:cs typeface="Calibri"/>
              </a:rPr>
              <a:t>without</a:t>
            </a:r>
            <a:r>
              <a:rPr lang="en-US" sz="2400">
                <a:cs typeface="Calibri"/>
              </a:rPr>
              <a:t> the intent to die </a:t>
            </a:r>
          </a:p>
          <a:p>
            <a:endParaRPr lang="en-US" sz="2400">
              <a:cs typeface="Calibri"/>
            </a:endParaRPr>
          </a:p>
          <a:p>
            <a:r>
              <a:rPr lang="en-US" sz="2400" u="sng">
                <a:cs typeface="Calibri"/>
              </a:rPr>
              <a:t>Suicide </a:t>
            </a:r>
            <a:r>
              <a:rPr lang="en-US" sz="2400">
                <a:cs typeface="Calibri"/>
              </a:rPr>
              <a:t>– deliberate, self-inflicted injury with an intent to die</a:t>
            </a:r>
          </a:p>
          <a:p>
            <a:endParaRPr lang="en-US" sz="2400">
              <a:cs typeface="Calibri"/>
            </a:endParaRPr>
          </a:p>
          <a:p>
            <a:r>
              <a:rPr lang="en-US" sz="2400" u="sng">
                <a:cs typeface="Calibri"/>
              </a:rPr>
              <a:t>Suicidal ideation</a:t>
            </a:r>
            <a:r>
              <a:rPr lang="en-US" sz="2400">
                <a:cs typeface="Calibri"/>
              </a:rPr>
              <a:t> – recurrent thoughts about death or suicide</a:t>
            </a:r>
          </a:p>
          <a:p>
            <a:pPr lvl="1">
              <a:buFont typeface="Courier New" panose="020B0604020202020204" pitchFamily="34" charset="0"/>
              <a:buChar char="o"/>
            </a:pPr>
            <a:r>
              <a:rPr lang="en-US">
                <a:cs typeface="Calibri"/>
              </a:rPr>
              <a:t>With plan or without plan</a:t>
            </a:r>
          </a:p>
          <a:p>
            <a:pPr lvl="1">
              <a:buFont typeface="Courier New" panose="020B0604020202020204" pitchFamily="34" charset="0"/>
              <a:buChar char="o"/>
            </a:pPr>
            <a:endParaRPr lang="en-US">
              <a:cs typeface="Calibri"/>
            </a:endParaRPr>
          </a:p>
          <a:p>
            <a:endParaRPr lang="en-US" sz="2400">
              <a:cs typeface="Calibri"/>
            </a:endParaRPr>
          </a:p>
          <a:p>
            <a:endParaRPr lang="en-US" sz="2400">
              <a:cs typeface="Calibri"/>
            </a:endParaRPr>
          </a:p>
        </p:txBody>
      </p:sp>
    </p:spTree>
    <p:extLst>
      <p:ext uri="{BB962C8B-B14F-4D97-AF65-F5344CB8AC3E}">
        <p14:creationId xmlns:p14="http://schemas.microsoft.com/office/powerpoint/2010/main" val="890893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20482-8751-5506-D847-98FB44A19567}"/>
              </a:ext>
            </a:extLst>
          </p:cNvPr>
          <p:cNvSpPr>
            <a:spLocks noGrp="1"/>
          </p:cNvSpPr>
          <p:nvPr>
            <p:ph type="title"/>
          </p:nvPr>
        </p:nvSpPr>
        <p:spPr>
          <a:xfrm>
            <a:off x="876694" y="741391"/>
            <a:ext cx="3549649" cy="674287"/>
          </a:xfrm>
        </p:spPr>
        <p:txBody>
          <a:bodyPr anchor="b">
            <a:normAutofit/>
          </a:bodyPr>
          <a:lstStyle/>
          <a:p>
            <a:r>
              <a:rPr lang="en-US" sz="3200">
                <a:cs typeface="Calibri Light"/>
              </a:rPr>
              <a:t>Suicide</a:t>
            </a:r>
            <a:endParaRPr lang="en-US" sz="3200"/>
          </a:p>
        </p:txBody>
      </p:sp>
      <p:sp>
        <p:nvSpPr>
          <p:cNvPr id="3" name="Content Placeholder 2">
            <a:extLst>
              <a:ext uri="{FF2B5EF4-FFF2-40B4-BE49-F238E27FC236}">
                <a16:creationId xmlns:a16="http://schemas.microsoft.com/office/drawing/2014/main" id="{B4908853-274B-9713-408C-E5FA7467EE82}"/>
              </a:ext>
            </a:extLst>
          </p:cNvPr>
          <p:cNvSpPr>
            <a:spLocks noGrp="1"/>
          </p:cNvSpPr>
          <p:nvPr>
            <p:ph idx="1"/>
          </p:nvPr>
        </p:nvSpPr>
        <p:spPr>
          <a:xfrm>
            <a:off x="876693" y="1422226"/>
            <a:ext cx="3548047" cy="5035332"/>
          </a:xfrm>
        </p:spPr>
        <p:txBody>
          <a:bodyPr vert="horz" lIns="91440" tIns="45720" rIns="91440" bIns="45720" rtlCol="0" anchor="t">
            <a:noAutofit/>
          </a:bodyPr>
          <a:lstStyle/>
          <a:p>
            <a:r>
              <a:rPr lang="en-US" sz="1400">
                <a:cs typeface="Calibri"/>
              </a:rPr>
              <a:t>2nd leading cause of death amongst youth</a:t>
            </a:r>
          </a:p>
          <a:p>
            <a:r>
              <a:rPr lang="en-US" sz="1400">
                <a:cs typeface="Calibri"/>
              </a:rPr>
              <a:t>Best predictor of suicidal behavior is previous suicidal ideation</a:t>
            </a:r>
          </a:p>
          <a:p>
            <a:r>
              <a:rPr lang="en-US" sz="1400">
                <a:cs typeface="Calibri"/>
              </a:rPr>
              <a:t>Girls are more likely to have suicidal ideation; boys are more likely to complete suicide</a:t>
            </a:r>
          </a:p>
          <a:p>
            <a:r>
              <a:rPr lang="en-US" sz="1400">
                <a:cs typeface="Calibri"/>
              </a:rPr>
              <a:t>Risk factors:</a:t>
            </a:r>
          </a:p>
          <a:p>
            <a:pPr lvl="1">
              <a:buFont typeface="Courier New" panose="020B0604020202020204" pitchFamily="34" charset="0"/>
              <a:buChar char="o"/>
            </a:pPr>
            <a:r>
              <a:rPr lang="en-US" sz="1400">
                <a:cs typeface="Calibri"/>
              </a:rPr>
              <a:t>Psychopathology </a:t>
            </a:r>
          </a:p>
          <a:p>
            <a:pPr lvl="2">
              <a:buFont typeface="Wingdings" panose="020B0604020202020204" pitchFamily="34" charset="0"/>
              <a:buChar char="§"/>
            </a:pPr>
            <a:r>
              <a:rPr lang="en-US" sz="1400">
                <a:cs typeface="Calibri"/>
              </a:rPr>
              <a:t>Major depression</a:t>
            </a:r>
          </a:p>
          <a:p>
            <a:pPr lvl="2">
              <a:buFont typeface="Wingdings" panose="020B0604020202020204" pitchFamily="34" charset="0"/>
              <a:buChar char="§"/>
            </a:pPr>
            <a:r>
              <a:rPr lang="en-US" sz="1400">
                <a:cs typeface="Calibri"/>
              </a:rPr>
              <a:t>Bipolar disorder</a:t>
            </a:r>
          </a:p>
          <a:p>
            <a:pPr lvl="2">
              <a:buFont typeface="Wingdings" panose="020B0604020202020204" pitchFamily="34" charset="0"/>
              <a:buChar char="§"/>
            </a:pPr>
            <a:r>
              <a:rPr lang="en-US" sz="1400">
                <a:cs typeface="Calibri"/>
              </a:rPr>
              <a:t>Substance use disorders – </a:t>
            </a:r>
            <a:r>
              <a:rPr lang="en-US" sz="1400" i="1">
                <a:cs typeface="Calibri"/>
              </a:rPr>
              <a:t>(boys with SUD are 15x more likely to attempt suicide!) </a:t>
            </a:r>
          </a:p>
          <a:p>
            <a:pPr lvl="1">
              <a:buFont typeface="Courier New" panose="020B0604020202020204" pitchFamily="34" charset="0"/>
              <a:buChar char="o"/>
            </a:pPr>
            <a:r>
              <a:rPr lang="en-US" sz="1400">
                <a:cs typeface="Calibri"/>
              </a:rPr>
              <a:t>Psychosocial stressors &amp; family problems</a:t>
            </a:r>
          </a:p>
          <a:p>
            <a:pPr lvl="2">
              <a:buFont typeface="Wingdings" panose="020B0604020202020204" pitchFamily="34" charset="0"/>
              <a:buChar char="§"/>
            </a:pPr>
            <a:r>
              <a:rPr lang="en-US" sz="1400">
                <a:cs typeface="Calibri"/>
              </a:rPr>
              <a:t>Suicide is 5x more likely when mother has died by suicide</a:t>
            </a:r>
          </a:p>
          <a:p>
            <a:pPr lvl="2">
              <a:buFont typeface="Wingdings" panose="020B0604020202020204" pitchFamily="34" charset="0"/>
              <a:buChar char="§"/>
            </a:pPr>
            <a:r>
              <a:rPr lang="en-US" sz="1400">
                <a:cs typeface="Calibri"/>
              </a:rPr>
              <a:t>Child maltreatment or neglect</a:t>
            </a:r>
          </a:p>
          <a:p>
            <a:pPr lvl="1">
              <a:buFont typeface="Courier New" panose="020B0604020202020204" pitchFamily="34" charset="0"/>
              <a:buChar char="o"/>
            </a:pPr>
            <a:r>
              <a:rPr lang="en-US" sz="1400">
                <a:cs typeface="Calibri"/>
              </a:rPr>
              <a:t>Social media use</a:t>
            </a:r>
          </a:p>
          <a:p>
            <a:pPr lvl="1">
              <a:buFont typeface="Courier New" panose="020B0604020202020204" pitchFamily="34" charset="0"/>
              <a:buChar char="o"/>
            </a:pPr>
            <a:r>
              <a:rPr lang="en-US" sz="1400">
                <a:cs typeface="Calibri"/>
              </a:rPr>
              <a:t>Sexual minority identification</a:t>
            </a:r>
          </a:p>
          <a:p>
            <a:pPr lvl="1">
              <a:buFont typeface="Courier New" panose="020B0604020202020204" pitchFamily="34" charset="0"/>
              <a:buChar char="o"/>
            </a:pPr>
            <a:endParaRPr lang="en-US" sz="1400">
              <a:cs typeface="Calibri"/>
            </a:endParaRPr>
          </a:p>
          <a:p>
            <a:pPr lvl="1">
              <a:buFont typeface="Courier New" panose="020B0604020202020204" pitchFamily="34" charset="0"/>
              <a:buChar char="o"/>
            </a:pPr>
            <a:endParaRPr lang="en-US" sz="1400">
              <a:cs typeface="Calibri"/>
            </a:endParaRPr>
          </a:p>
          <a:p>
            <a:pPr lvl="1">
              <a:buFont typeface="Courier New" panose="020B0604020202020204" pitchFamily="34" charset="0"/>
              <a:buChar char="o"/>
            </a:pPr>
            <a:endParaRPr lang="en-US" sz="1400">
              <a:cs typeface="Calibri"/>
            </a:endParaRPr>
          </a:p>
        </p:txBody>
      </p:sp>
      <p:pic>
        <p:nvPicPr>
          <p:cNvPr id="7" name="Picture 6" descr="A black and white image of a broken object&#10;&#10;Description automatically generated">
            <a:extLst>
              <a:ext uri="{FF2B5EF4-FFF2-40B4-BE49-F238E27FC236}">
                <a16:creationId xmlns:a16="http://schemas.microsoft.com/office/drawing/2014/main" id="{C7FA43DA-DE55-9D48-449F-472BF340AD6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7752" r="11478" b="-2"/>
          <a:stretch/>
        </p:blipFill>
        <p:spPr>
          <a:xfrm>
            <a:off x="5089243" y="877413"/>
            <a:ext cx="6222628" cy="5043096"/>
          </a:xfrm>
          <a:prstGeom prst="rect">
            <a:avLst/>
          </a:prstGeom>
        </p:spPr>
      </p:pic>
      <p:grpSp>
        <p:nvGrpSpPr>
          <p:cNvPr id="13" name="Group 12">
            <a:extLst>
              <a:ext uri="{FF2B5EF4-FFF2-40B4-BE49-F238E27FC236}">
                <a16:creationId xmlns:a16="http://schemas.microsoft.com/office/drawing/2014/main" id="{3AFCAD34-1AFC-BC1A-F6B2-C34C63912E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89243" y="5858828"/>
            <a:ext cx="6226463" cy="123363"/>
            <a:chOff x="7015162" y="5858828"/>
            <a:chExt cx="4300544" cy="123363"/>
          </a:xfrm>
        </p:grpSpPr>
        <p:sp>
          <p:nvSpPr>
            <p:cNvPr id="14" name="Rectangle 13">
              <a:extLst>
                <a:ext uri="{FF2B5EF4-FFF2-40B4-BE49-F238E27FC236}">
                  <a16:creationId xmlns:a16="http://schemas.microsoft.com/office/drawing/2014/main" id="{1129F4A2-3705-CF87-3DDA-AF9CE9389B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91B1028-FC76-5583-3A1F-5815A7DCF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E3AC2CDA-E588-B9A9-2726-1A9555CD9BCA}"/>
              </a:ext>
            </a:extLst>
          </p:cNvPr>
          <p:cNvSpPr txBox="1"/>
          <p:nvPr/>
        </p:nvSpPr>
        <p:spPr>
          <a:xfrm>
            <a:off x="8857353" y="5720454"/>
            <a:ext cx="245451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2974178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AC6BD5A-9BFE-C36E-2FCD-DF44732F34F5}"/>
              </a:ext>
            </a:extLst>
          </p:cNvPr>
          <p:cNvSpPr>
            <a:spLocks noGrp="1"/>
          </p:cNvSpPr>
          <p:nvPr>
            <p:ph type="title"/>
          </p:nvPr>
        </p:nvSpPr>
        <p:spPr>
          <a:xfrm>
            <a:off x="1137034" y="609597"/>
            <a:ext cx="9392421" cy="1330841"/>
          </a:xfrm>
        </p:spPr>
        <p:txBody>
          <a:bodyPr>
            <a:normAutofit/>
          </a:bodyPr>
          <a:lstStyle/>
          <a:p>
            <a:r>
              <a:rPr lang="en-US">
                <a:cs typeface="Calibri Light"/>
              </a:rPr>
              <a:t>Suicide Prevention &amp; Treatment</a:t>
            </a:r>
            <a:endParaRPr lang="en-US"/>
          </a:p>
        </p:txBody>
      </p:sp>
      <p:sp>
        <p:nvSpPr>
          <p:cNvPr id="3" name="Content Placeholder 2">
            <a:extLst>
              <a:ext uri="{FF2B5EF4-FFF2-40B4-BE49-F238E27FC236}">
                <a16:creationId xmlns:a16="http://schemas.microsoft.com/office/drawing/2014/main" id="{6057C46D-78AB-7420-AE1E-721CED977774}"/>
              </a:ext>
            </a:extLst>
          </p:cNvPr>
          <p:cNvSpPr>
            <a:spLocks noGrp="1"/>
          </p:cNvSpPr>
          <p:nvPr>
            <p:ph idx="1"/>
          </p:nvPr>
        </p:nvSpPr>
        <p:spPr>
          <a:xfrm>
            <a:off x="1137034" y="2198362"/>
            <a:ext cx="4958966" cy="3917773"/>
          </a:xfrm>
        </p:spPr>
        <p:txBody>
          <a:bodyPr vert="horz" lIns="91440" tIns="45720" rIns="91440" bIns="45720" rtlCol="0">
            <a:normAutofit/>
          </a:bodyPr>
          <a:lstStyle/>
          <a:p>
            <a:r>
              <a:rPr lang="en-US" sz="1600">
                <a:cs typeface="Calibri"/>
              </a:rPr>
              <a:t>Suicide risk assessment – done by co-response clinician</a:t>
            </a:r>
          </a:p>
          <a:p>
            <a:r>
              <a:rPr lang="en-US" sz="1600">
                <a:cs typeface="Calibri"/>
              </a:rPr>
              <a:t>Hospitalization &amp; safety planning</a:t>
            </a:r>
          </a:p>
          <a:p>
            <a:pPr lvl="1">
              <a:buFont typeface="Courier New" panose="020B0604020202020204" pitchFamily="34" charset="0"/>
              <a:buChar char="o"/>
            </a:pPr>
            <a:r>
              <a:rPr lang="en-US" sz="1600">
                <a:cs typeface="Calibri"/>
              </a:rPr>
              <a:t>Restriction of adolescent's access to lethal means of suicide</a:t>
            </a:r>
          </a:p>
          <a:p>
            <a:pPr lvl="1">
              <a:buFont typeface="Courier New" panose="020B0604020202020204" pitchFamily="34" charset="0"/>
              <a:buChar char="o"/>
            </a:pPr>
            <a:r>
              <a:rPr lang="en-US" sz="1600">
                <a:cs typeface="Calibri"/>
              </a:rPr>
              <a:t>Trigger identification</a:t>
            </a:r>
          </a:p>
          <a:p>
            <a:pPr lvl="1">
              <a:buFont typeface="Courier New" panose="020B0604020202020204" pitchFamily="34" charset="0"/>
              <a:buChar char="o"/>
            </a:pPr>
            <a:r>
              <a:rPr lang="en-US" sz="1600">
                <a:cs typeface="Calibri"/>
              </a:rPr>
              <a:t>Identify sources of support</a:t>
            </a:r>
          </a:p>
          <a:p>
            <a:r>
              <a:rPr lang="en-US" sz="1600">
                <a:cs typeface="Calibri"/>
              </a:rPr>
              <a:t>Treatment:</a:t>
            </a:r>
          </a:p>
          <a:p>
            <a:pPr lvl="1">
              <a:buFont typeface="Courier New" panose="020B0604020202020204" pitchFamily="34" charset="0"/>
              <a:buChar char="o"/>
            </a:pPr>
            <a:r>
              <a:rPr lang="en-US" sz="1600">
                <a:cs typeface="Calibri"/>
              </a:rPr>
              <a:t>Medication</a:t>
            </a:r>
          </a:p>
          <a:p>
            <a:pPr lvl="2">
              <a:buFont typeface="Wingdings" panose="020B0604020202020204" pitchFamily="34" charset="0"/>
              <a:buChar char="§"/>
            </a:pPr>
            <a:r>
              <a:rPr lang="en-US" sz="1600">
                <a:cs typeface="Calibri"/>
              </a:rPr>
              <a:t>SSRIs are effective at preventing future suicide attempts</a:t>
            </a:r>
          </a:p>
          <a:p>
            <a:pPr lvl="1">
              <a:buFont typeface="Courier New" panose="020B0604020202020204" pitchFamily="34" charset="0"/>
              <a:buChar char="o"/>
            </a:pPr>
            <a:r>
              <a:rPr lang="en-US" sz="1600">
                <a:cs typeface="Calibri"/>
              </a:rPr>
              <a:t>Dialectical behavior therapy</a:t>
            </a:r>
          </a:p>
          <a:p>
            <a:pPr lvl="1">
              <a:buFont typeface="Courier New" panose="020B0604020202020204" pitchFamily="34" charset="0"/>
              <a:buChar char="o"/>
            </a:pPr>
            <a:r>
              <a:rPr lang="en-US" sz="1600">
                <a:cs typeface="Calibri"/>
              </a:rPr>
              <a:t>Emotion regulation training – increase distress tolerance</a:t>
            </a:r>
          </a:p>
          <a:p>
            <a:pPr lvl="1">
              <a:buFont typeface="Courier New" panose="020B0604020202020204" pitchFamily="34" charset="0"/>
              <a:buChar char="o"/>
            </a:pPr>
            <a:endParaRPr lang="en-US" sz="1600">
              <a:cs typeface="Calibri"/>
            </a:endParaRPr>
          </a:p>
        </p:txBody>
      </p:sp>
      <p:pic>
        <p:nvPicPr>
          <p:cNvPr id="11" name="Picture 10" descr="A silhouette of a person with a head with tags on it&#10;&#10;Description automatically generated">
            <a:extLst>
              <a:ext uri="{FF2B5EF4-FFF2-40B4-BE49-F238E27FC236}">
                <a16:creationId xmlns:a16="http://schemas.microsoft.com/office/drawing/2014/main" id="{C57B819E-42F3-C700-C16F-84D1D41DC81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719367" y="2267182"/>
            <a:ext cx="4788505" cy="3591378"/>
          </a:xfrm>
          <a:prstGeom prst="rect">
            <a:avLst/>
          </a:prstGeom>
        </p:spPr>
      </p:pic>
      <p:sp>
        <p:nvSpPr>
          <p:cNvPr id="31" name="Freeform: Shape 30">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Box 11">
            <a:extLst>
              <a:ext uri="{FF2B5EF4-FFF2-40B4-BE49-F238E27FC236}">
                <a16:creationId xmlns:a16="http://schemas.microsoft.com/office/drawing/2014/main" id="{3E1A1D06-E792-3FDE-99C5-85FB794206DD}"/>
              </a:ext>
            </a:extLst>
          </p:cNvPr>
          <p:cNvSpPr txBox="1"/>
          <p:nvPr/>
        </p:nvSpPr>
        <p:spPr>
          <a:xfrm>
            <a:off x="9306628" y="5658505"/>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4262810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0EDE5F-5953-48C4-2455-8591B8C7F0B6}"/>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cs typeface="Calibri Light"/>
              </a:rPr>
              <a:t>Anxiety and Obsessive Compulsive Disorders</a:t>
            </a:r>
            <a:endParaRPr lang="en-US" sz="4000">
              <a:solidFill>
                <a:srgbClr val="FFFFFF"/>
              </a:solidFill>
            </a:endParaRPr>
          </a:p>
        </p:txBody>
      </p:sp>
      <p:sp>
        <p:nvSpPr>
          <p:cNvPr id="3" name="Content Placeholder 2">
            <a:extLst>
              <a:ext uri="{FF2B5EF4-FFF2-40B4-BE49-F238E27FC236}">
                <a16:creationId xmlns:a16="http://schemas.microsoft.com/office/drawing/2014/main" id="{5E56F5F7-DC48-774F-7360-44A766609E1B}"/>
              </a:ext>
            </a:extLst>
          </p:cNvPr>
          <p:cNvSpPr>
            <a:spLocks noGrp="1"/>
          </p:cNvSpPr>
          <p:nvPr>
            <p:ph idx="1"/>
          </p:nvPr>
        </p:nvSpPr>
        <p:spPr>
          <a:xfrm>
            <a:off x="4810259" y="649480"/>
            <a:ext cx="6555347" cy="5546047"/>
          </a:xfrm>
        </p:spPr>
        <p:txBody>
          <a:bodyPr vert="horz" lIns="91440" tIns="45720" rIns="91440" bIns="45720" rtlCol="0" anchor="ctr">
            <a:normAutofit/>
          </a:bodyPr>
          <a:lstStyle/>
          <a:p>
            <a:r>
              <a:rPr lang="en-US" sz="2000">
                <a:cs typeface="Calibri"/>
              </a:rPr>
              <a:t>Anxiety – complex state of psychological distress that reflects emotional, behavioral, psychological, and cognitive reactions to threatening stimuli</a:t>
            </a:r>
          </a:p>
          <a:p>
            <a:pPr lvl="1">
              <a:buFont typeface="Courier New" panose="020B0604020202020204" pitchFamily="34" charset="0"/>
              <a:buChar char="o"/>
            </a:pPr>
            <a:r>
              <a:rPr lang="en-US" sz="2000">
                <a:cs typeface="Calibri"/>
              </a:rPr>
              <a:t>Fear – behavioral and psychological reaction to immediate threat</a:t>
            </a:r>
          </a:p>
          <a:p>
            <a:pPr lvl="1">
              <a:buFont typeface="Courier New" panose="020B0604020202020204" pitchFamily="34" charset="0"/>
              <a:buChar char="o"/>
            </a:pPr>
            <a:r>
              <a:rPr lang="en-US" sz="2000">
                <a:cs typeface="Calibri"/>
              </a:rPr>
              <a:t>Worry – cognitive reaction to anticipation of future events</a:t>
            </a:r>
          </a:p>
          <a:p>
            <a:r>
              <a:rPr lang="en-US" sz="2000">
                <a:cs typeface="Calibri"/>
              </a:rPr>
              <a:t>Pediatric anxiety exists on continuum based on age &amp; development</a:t>
            </a:r>
          </a:p>
          <a:p>
            <a:r>
              <a:rPr lang="en-US" sz="2000">
                <a:cs typeface="Calibri"/>
              </a:rPr>
              <a:t>Adaptive – helps kids achieve developmental stages &amp; goals</a:t>
            </a:r>
          </a:p>
          <a:p>
            <a:r>
              <a:rPr lang="en-US" sz="2000">
                <a:cs typeface="Calibri"/>
              </a:rPr>
              <a:t>Maladaptive – extreme symptoms that extend beyond development stage &amp; interfere with expected activities</a:t>
            </a:r>
          </a:p>
          <a:p>
            <a:endParaRPr lang="en-US" sz="2000">
              <a:cs typeface="Calibri"/>
            </a:endParaRPr>
          </a:p>
        </p:txBody>
      </p:sp>
    </p:spTree>
    <p:extLst>
      <p:ext uri="{BB962C8B-B14F-4D97-AF65-F5344CB8AC3E}">
        <p14:creationId xmlns:p14="http://schemas.microsoft.com/office/powerpoint/2010/main" val="870768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hild hugging a person&amp;#39;s arm&#10;&#10;Description automatically generated">
            <a:extLst>
              <a:ext uri="{FF2B5EF4-FFF2-40B4-BE49-F238E27FC236}">
                <a16:creationId xmlns:a16="http://schemas.microsoft.com/office/drawing/2014/main" id="{1A6E124B-3CD1-2F6D-E492-E881B62A771D}"/>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7417" r="21166"/>
          <a:stretch/>
        </p:blipFill>
        <p:spPr>
          <a:xfrm>
            <a:off x="-1" y="-2"/>
            <a:ext cx="5410198" cy="6858002"/>
          </a:xfrm>
          <a:prstGeom prst="rect">
            <a:avLst/>
          </a:prstGeom>
        </p:spPr>
      </p:pic>
      <p:sp useBgFill="1">
        <p:nvSpPr>
          <p:cNvPr id="62" name="Rectangle 61">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B4F255-59CF-8782-5CA6-788AA3059C38}"/>
              </a:ext>
            </a:extLst>
          </p:cNvPr>
          <p:cNvSpPr>
            <a:spLocks noGrp="1"/>
          </p:cNvSpPr>
          <p:nvPr>
            <p:ph type="title"/>
          </p:nvPr>
        </p:nvSpPr>
        <p:spPr>
          <a:xfrm>
            <a:off x="6115317" y="405685"/>
            <a:ext cx="5464968" cy="1559301"/>
          </a:xfrm>
        </p:spPr>
        <p:txBody>
          <a:bodyPr>
            <a:normAutofit/>
          </a:bodyPr>
          <a:lstStyle/>
          <a:p>
            <a:r>
              <a:rPr lang="en-US" sz="4000">
                <a:cs typeface="Calibri Light"/>
              </a:rPr>
              <a:t>Anxiety Disorders in Children</a:t>
            </a:r>
            <a:endParaRPr lang="en-US" sz="4000"/>
          </a:p>
        </p:txBody>
      </p:sp>
      <p:sp>
        <p:nvSpPr>
          <p:cNvPr id="3" name="Content Placeholder 2">
            <a:extLst>
              <a:ext uri="{FF2B5EF4-FFF2-40B4-BE49-F238E27FC236}">
                <a16:creationId xmlns:a16="http://schemas.microsoft.com/office/drawing/2014/main" id="{23119A0B-99BB-4D9C-4C5F-FEA0B1E91C85}"/>
              </a:ext>
            </a:extLst>
          </p:cNvPr>
          <p:cNvSpPr>
            <a:spLocks noGrp="1"/>
          </p:cNvSpPr>
          <p:nvPr>
            <p:ph idx="1"/>
          </p:nvPr>
        </p:nvSpPr>
        <p:spPr>
          <a:xfrm>
            <a:off x="6094151" y="2499784"/>
            <a:ext cx="5268506" cy="3740294"/>
          </a:xfrm>
        </p:spPr>
        <p:txBody>
          <a:bodyPr vert="horz" lIns="91440" tIns="45720" rIns="91440" bIns="45720" rtlCol="0" anchor="ctr">
            <a:noAutofit/>
          </a:bodyPr>
          <a:lstStyle/>
          <a:p>
            <a:r>
              <a:rPr lang="en-US" sz="1600">
                <a:cs typeface="Calibri"/>
              </a:rPr>
              <a:t>Most frequently diagnosed condition in children &amp; adolescents</a:t>
            </a:r>
          </a:p>
          <a:p>
            <a:r>
              <a:rPr lang="en-US" sz="1600">
                <a:cs typeface="Calibri"/>
              </a:rPr>
              <a:t>Categories: </a:t>
            </a:r>
          </a:p>
          <a:p>
            <a:pPr lvl="1">
              <a:buFont typeface="Courier New" panose="020B0604020202020204" pitchFamily="34" charset="0"/>
              <a:buChar char="o"/>
            </a:pPr>
            <a:r>
              <a:rPr lang="en-US" sz="1400">
                <a:cs typeface="Calibri"/>
              </a:rPr>
              <a:t>Separation anxiety disorder</a:t>
            </a:r>
          </a:p>
          <a:p>
            <a:pPr lvl="1">
              <a:buFont typeface="Courier New" panose="020B0604020202020204" pitchFamily="34" charset="0"/>
              <a:buChar char="o"/>
            </a:pPr>
            <a:r>
              <a:rPr lang="en-US" sz="1400">
                <a:cs typeface="Calibri"/>
              </a:rPr>
              <a:t>Selective mutism</a:t>
            </a:r>
          </a:p>
          <a:p>
            <a:pPr lvl="1">
              <a:buFont typeface="Courier New" panose="020B0604020202020204" pitchFamily="34" charset="0"/>
              <a:buChar char="o"/>
            </a:pPr>
            <a:r>
              <a:rPr lang="en-US" sz="1400">
                <a:cs typeface="Calibri"/>
              </a:rPr>
              <a:t>Specific phobias</a:t>
            </a:r>
          </a:p>
          <a:p>
            <a:pPr lvl="1">
              <a:buFont typeface="Courier New" panose="020B0604020202020204" pitchFamily="34" charset="0"/>
              <a:buChar char="o"/>
            </a:pPr>
            <a:r>
              <a:rPr lang="en-US" sz="1400">
                <a:cs typeface="Calibri"/>
              </a:rPr>
              <a:t>Social anxiety disorder</a:t>
            </a:r>
          </a:p>
          <a:p>
            <a:pPr lvl="1">
              <a:buFont typeface="Courier New" panose="020B0604020202020204" pitchFamily="34" charset="0"/>
              <a:buChar char="o"/>
            </a:pPr>
            <a:r>
              <a:rPr lang="en-US" sz="1400">
                <a:cs typeface="Calibri"/>
              </a:rPr>
              <a:t>Generalized anxiety disorder</a:t>
            </a:r>
          </a:p>
          <a:p>
            <a:r>
              <a:rPr lang="en-US" sz="1600">
                <a:cs typeface="Calibri"/>
              </a:rPr>
              <a:t>Persist across childhood &amp; adolescence</a:t>
            </a:r>
          </a:p>
          <a:p>
            <a:r>
              <a:rPr lang="en-US" sz="1600">
                <a:cs typeface="Calibri"/>
              </a:rPr>
              <a:t>Predict negative developmental outcomes</a:t>
            </a:r>
          </a:p>
          <a:p>
            <a:pPr lvl="1">
              <a:buFont typeface="Courier New" panose="020B0604020202020204" pitchFamily="34" charset="0"/>
              <a:buChar char="o"/>
            </a:pPr>
            <a:r>
              <a:rPr lang="en-US" sz="1600">
                <a:cs typeface="Calibri"/>
              </a:rPr>
              <a:t>Major depressive disorder</a:t>
            </a:r>
          </a:p>
          <a:p>
            <a:pPr lvl="1">
              <a:buFont typeface="Courier New" panose="020B0604020202020204" pitchFamily="34" charset="0"/>
              <a:buChar char="o"/>
            </a:pPr>
            <a:r>
              <a:rPr lang="en-US" sz="1600">
                <a:cs typeface="Calibri"/>
              </a:rPr>
              <a:t>Substance use disorders</a:t>
            </a:r>
          </a:p>
          <a:p>
            <a:pPr lvl="1">
              <a:buFont typeface="Courier New" panose="020B0604020202020204" pitchFamily="34" charset="0"/>
              <a:buChar char="o"/>
            </a:pPr>
            <a:r>
              <a:rPr lang="en-US" sz="1600">
                <a:cs typeface="Calibri"/>
              </a:rPr>
              <a:t>Suicidal behavior</a:t>
            </a:r>
          </a:p>
        </p:txBody>
      </p:sp>
      <p:sp>
        <p:nvSpPr>
          <p:cNvPr id="11" name="TextBox 10">
            <a:extLst>
              <a:ext uri="{FF2B5EF4-FFF2-40B4-BE49-F238E27FC236}">
                <a16:creationId xmlns:a16="http://schemas.microsoft.com/office/drawing/2014/main" id="{B6FFB303-2EBD-B8DB-D6C7-A38BCE84734F}"/>
              </a:ext>
            </a:extLst>
          </p:cNvPr>
          <p:cNvSpPr txBox="1"/>
          <p:nvPr/>
        </p:nvSpPr>
        <p:spPr>
          <a:xfrm>
            <a:off x="3088729" y="6657945"/>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1401316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3AF3EC-4DC0-A79F-1321-F02F504CFA64}"/>
              </a:ext>
            </a:extLst>
          </p:cNvPr>
          <p:cNvSpPr>
            <a:spLocks noGrp="1"/>
          </p:cNvSpPr>
          <p:nvPr>
            <p:ph type="title"/>
          </p:nvPr>
        </p:nvSpPr>
        <p:spPr>
          <a:xfrm>
            <a:off x="1136397" y="502020"/>
            <a:ext cx="5323715" cy="1642970"/>
          </a:xfrm>
        </p:spPr>
        <p:txBody>
          <a:bodyPr anchor="b">
            <a:normAutofit/>
          </a:bodyPr>
          <a:lstStyle/>
          <a:p>
            <a:r>
              <a:rPr lang="en-US" sz="4000">
                <a:cs typeface="Calibri Light"/>
              </a:rPr>
              <a:t>Generalized Anxiety Disorder</a:t>
            </a:r>
            <a:endParaRPr lang="en-US" sz="4000"/>
          </a:p>
        </p:txBody>
      </p:sp>
      <p:sp>
        <p:nvSpPr>
          <p:cNvPr id="3" name="Content Placeholder 2">
            <a:extLst>
              <a:ext uri="{FF2B5EF4-FFF2-40B4-BE49-F238E27FC236}">
                <a16:creationId xmlns:a16="http://schemas.microsoft.com/office/drawing/2014/main" id="{84B9CFEB-43CB-9504-30E9-880CA706B6AD}"/>
              </a:ext>
            </a:extLst>
          </p:cNvPr>
          <p:cNvSpPr>
            <a:spLocks noGrp="1"/>
          </p:cNvSpPr>
          <p:nvPr>
            <p:ph idx="1"/>
          </p:nvPr>
        </p:nvSpPr>
        <p:spPr>
          <a:xfrm>
            <a:off x="1144923" y="2405894"/>
            <a:ext cx="5315189" cy="3535083"/>
          </a:xfrm>
        </p:spPr>
        <p:txBody>
          <a:bodyPr vert="horz" lIns="91440" tIns="45720" rIns="91440" bIns="45720" rtlCol="0" anchor="t">
            <a:normAutofit/>
          </a:bodyPr>
          <a:lstStyle/>
          <a:p>
            <a:r>
              <a:rPr lang="en-US" sz="1400">
                <a:cs typeface="Calibri"/>
              </a:rPr>
              <a:t>Characterized by worry, not fear</a:t>
            </a:r>
          </a:p>
          <a:p>
            <a:r>
              <a:rPr lang="en-US" sz="1400">
                <a:cs typeface="Calibri"/>
              </a:rPr>
              <a:t>More closely related to depression  - appx 50% of youth with GAD also have depression </a:t>
            </a:r>
          </a:p>
          <a:p>
            <a:r>
              <a:rPr lang="en-US" sz="1400">
                <a:cs typeface="Calibri"/>
              </a:rPr>
              <a:t>Developmentally, ability to worry &amp; dwell on negative events starts around age 8</a:t>
            </a:r>
          </a:p>
          <a:p>
            <a:r>
              <a:rPr lang="en-US" sz="1400">
                <a:cs typeface="Calibri"/>
              </a:rPr>
              <a:t>Worries interfere with their daily lives</a:t>
            </a:r>
          </a:p>
          <a:p>
            <a:pPr lvl="1">
              <a:buFont typeface="Courier New" panose="020B0604020202020204" pitchFamily="34" charset="0"/>
              <a:buChar char="o"/>
            </a:pPr>
            <a:r>
              <a:rPr lang="en-US" sz="1400">
                <a:cs typeface="Calibri"/>
              </a:rPr>
              <a:t>Causes distress &amp; takes time &amp; energy</a:t>
            </a:r>
          </a:p>
          <a:p>
            <a:pPr lvl="1">
              <a:buFont typeface="Courier New" panose="020B0604020202020204" pitchFamily="34" charset="0"/>
              <a:buChar char="o"/>
            </a:pPr>
            <a:r>
              <a:rPr lang="en-US" sz="1400">
                <a:cs typeface="Calibri"/>
              </a:rPr>
              <a:t>Interferes with ability to concentrate on important tasks and activities</a:t>
            </a:r>
          </a:p>
          <a:p>
            <a:pPr lvl="1">
              <a:buFont typeface="Courier New" panose="020B0604020202020204" pitchFamily="34" charset="0"/>
              <a:buChar char="o"/>
            </a:pPr>
            <a:r>
              <a:rPr lang="en-US" sz="1400">
                <a:cs typeface="Calibri"/>
              </a:rPr>
              <a:t>Mood problems, frustration, and irritability</a:t>
            </a:r>
          </a:p>
          <a:p>
            <a:pPr lvl="1">
              <a:buFont typeface="Courier New" panose="020B0604020202020204" pitchFamily="34" charset="0"/>
              <a:buChar char="o"/>
            </a:pPr>
            <a:r>
              <a:rPr lang="en-US" sz="1400">
                <a:cs typeface="Calibri"/>
              </a:rPr>
              <a:t>Somatic problems – headaches, abdominal pain, fatigue</a:t>
            </a:r>
          </a:p>
          <a:p>
            <a:pPr lvl="1">
              <a:buFont typeface="Courier New" panose="020B0604020202020204" pitchFamily="34" charset="0"/>
              <a:buChar char="o"/>
            </a:pPr>
            <a:r>
              <a:rPr lang="en-US" sz="1400">
                <a:cs typeface="Calibri"/>
              </a:rPr>
              <a:t>Interferes with development of more adaptive coping strategies</a:t>
            </a:r>
          </a:p>
        </p:txBody>
      </p:sp>
      <p:sp>
        <p:nvSpPr>
          <p:cNvPr id="13" name="Rectangle 12">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artoon of a child sitting on a rock&#10;&#10;Description automatically generated">
            <a:extLst>
              <a:ext uri="{FF2B5EF4-FFF2-40B4-BE49-F238E27FC236}">
                <a16:creationId xmlns:a16="http://schemas.microsoft.com/office/drawing/2014/main" id="{5B7DB7B2-3EC7-63DD-5147-D35F508B5EF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075967" y="1232463"/>
            <a:ext cx="4170530" cy="4424966"/>
          </a:xfrm>
          <a:prstGeom prst="rect">
            <a:avLst/>
          </a:prstGeom>
        </p:spPr>
      </p:pic>
      <p:sp>
        <p:nvSpPr>
          <p:cNvPr id="6" name="TextBox 5">
            <a:extLst>
              <a:ext uri="{FF2B5EF4-FFF2-40B4-BE49-F238E27FC236}">
                <a16:creationId xmlns:a16="http://schemas.microsoft.com/office/drawing/2014/main" id="{9CC99B49-CC78-DE6F-4012-9F590B096E06}"/>
              </a:ext>
            </a:extLst>
          </p:cNvPr>
          <p:cNvSpPr txBox="1"/>
          <p:nvPr/>
        </p:nvSpPr>
        <p:spPr>
          <a:xfrm>
            <a:off x="8912205" y="5457374"/>
            <a:ext cx="2334292"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BY-NC</a:t>
            </a:r>
            <a:r>
              <a:rPr lang="en-US" sz="700">
                <a:solidFill>
                  <a:srgbClr val="FFFFFF"/>
                </a:solidFill>
              </a:rPr>
              <a:t>.</a:t>
            </a:r>
          </a:p>
        </p:txBody>
      </p:sp>
    </p:spTree>
    <p:extLst>
      <p:ext uri="{BB962C8B-B14F-4D97-AF65-F5344CB8AC3E}">
        <p14:creationId xmlns:p14="http://schemas.microsoft.com/office/powerpoint/2010/main" val="2345837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lying in a field with umbrellas and a pool&#10;&#10;Description automatically generated">
            <a:extLst>
              <a:ext uri="{FF2B5EF4-FFF2-40B4-BE49-F238E27FC236}">
                <a16:creationId xmlns:a16="http://schemas.microsoft.com/office/drawing/2014/main" id="{EF58A9BE-3507-5FDD-7E09-391F33E828C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32381"/>
          <a:stretch/>
        </p:blipFill>
        <p:spPr>
          <a:xfrm>
            <a:off x="-1" y="-2"/>
            <a:ext cx="5410198" cy="6858002"/>
          </a:xfrm>
          <a:prstGeom prst="rect">
            <a:avLst/>
          </a:prstGeom>
        </p:spPr>
      </p:pic>
      <p:sp useBgFill="1">
        <p:nvSpPr>
          <p:cNvPr id="12" name="Rectangle 11">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C17A52-4D8B-2614-54CE-9F5C91C616E8}"/>
              </a:ext>
            </a:extLst>
          </p:cNvPr>
          <p:cNvSpPr>
            <a:spLocks noGrp="1"/>
          </p:cNvSpPr>
          <p:nvPr>
            <p:ph type="title"/>
          </p:nvPr>
        </p:nvSpPr>
        <p:spPr>
          <a:xfrm>
            <a:off x="6115317" y="405685"/>
            <a:ext cx="5464968" cy="1559301"/>
          </a:xfrm>
        </p:spPr>
        <p:txBody>
          <a:bodyPr>
            <a:normAutofit/>
          </a:bodyPr>
          <a:lstStyle/>
          <a:p>
            <a:r>
              <a:rPr lang="en-US" sz="4000">
                <a:cs typeface="Calibri Light"/>
              </a:rPr>
              <a:t>Obsessive Compulsive Disorder (OCD)</a:t>
            </a:r>
            <a:endParaRPr lang="en-US" sz="4000"/>
          </a:p>
        </p:txBody>
      </p:sp>
      <p:sp>
        <p:nvSpPr>
          <p:cNvPr id="3" name="Content Placeholder 2">
            <a:extLst>
              <a:ext uri="{FF2B5EF4-FFF2-40B4-BE49-F238E27FC236}">
                <a16:creationId xmlns:a16="http://schemas.microsoft.com/office/drawing/2014/main" id="{0A04024E-4136-A6C2-D232-9E6ACF475CE2}"/>
              </a:ext>
            </a:extLst>
          </p:cNvPr>
          <p:cNvSpPr>
            <a:spLocks noGrp="1"/>
          </p:cNvSpPr>
          <p:nvPr>
            <p:ph idx="1"/>
          </p:nvPr>
        </p:nvSpPr>
        <p:spPr>
          <a:xfrm>
            <a:off x="6115317" y="2542117"/>
            <a:ext cx="5459006" cy="3899044"/>
          </a:xfrm>
        </p:spPr>
        <p:txBody>
          <a:bodyPr vert="horz" lIns="91440" tIns="45720" rIns="91440" bIns="45720" rtlCol="0" anchor="ctr">
            <a:normAutofit/>
          </a:bodyPr>
          <a:lstStyle/>
          <a:p>
            <a:r>
              <a:rPr lang="en-US" sz="1400">
                <a:cs typeface="Calibri"/>
              </a:rPr>
              <a:t>Characterized by presence of recurrent, unwanted obsessions or compulsions that are time consuming, case marked distress, or significantly impair daily functioning</a:t>
            </a:r>
          </a:p>
          <a:p>
            <a:r>
              <a:rPr lang="en-US" sz="1400">
                <a:cs typeface="Calibri"/>
              </a:rPr>
              <a:t>Obsessions – persistent thoughts, urges, or images that are unwanted and intrusive</a:t>
            </a:r>
          </a:p>
          <a:p>
            <a:pPr lvl="1">
              <a:buFont typeface="Courier New" panose="020B0604020202020204" pitchFamily="34" charset="0"/>
              <a:buChar char="o"/>
            </a:pPr>
            <a:r>
              <a:rPr lang="en-US" sz="1200">
                <a:cs typeface="Calibri"/>
              </a:rPr>
              <a:t>Contamination</a:t>
            </a:r>
          </a:p>
          <a:p>
            <a:pPr lvl="1">
              <a:buFont typeface="Courier New" panose="020B0604020202020204" pitchFamily="34" charset="0"/>
              <a:buChar char="o"/>
            </a:pPr>
            <a:r>
              <a:rPr lang="en-US" sz="1200">
                <a:cs typeface="Calibri"/>
              </a:rPr>
              <a:t>Recurrent doubts</a:t>
            </a:r>
          </a:p>
          <a:p>
            <a:pPr lvl="1">
              <a:buFont typeface="Courier New" panose="020B0604020202020204" pitchFamily="34" charset="0"/>
              <a:buChar char="o"/>
            </a:pPr>
            <a:r>
              <a:rPr lang="en-US" sz="1200">
                <a:cs typeface="Calibri"/>
              </a:rPr>
              <a:t>Need for order &amp; symmetry</a:t>
            </a:r>
          </a:p>
          <a:p>
            <a:pPr lvl="1">
              <a:buFont typeface="Courier New" panose="020B0604020202020204" pitchFamily="34" charset="0"/>
              <a:buChar char="o"/>
            </a:pPr>
            <a:r>
              <a:rPr lang="en-US" sz="1200">
                <a:cs typeface="Calibri"/>
              </a:rPr>
              <a:t>Aggressive or horrific impulses</a:t>
            </a:r>
          </a:p>
          <a:p>
            <a:r>
              <a:rPr lang="en-US" sz="1400">
                <a:cs typeface="Calibri"/>
              </a:rPr>
              <a:t>Compulsions – repetitive behaviors or mental acts that child feels driven to perform in response to an obsession or according to rules that must be applied rigidly</a:t>
            </a:r>
          </a:p>
          <a:p>
            <a:pPr lvl="1">
              <a:buFont typeface="Courier New" panose="020B0604020202020204" pitchFamily="34" charset="0"/>
              <a:buChar char="o"/>
            </a:pPr>
            <a:r>
              <a:rPr lang="en-US" sz="1400">
                <a:cs typeface="Calibri"/>
              </a:rPr>
              <a:t>Washing, cleaning, counting, checking, repeating, ordering</a:t>
            </a:r>
          </a:p>
          <a:p>
            <a:pPr lvl="1">
              <a:buFont typeface="Courier New" panose="020B0604020202020204" pitchFamily="34" charset="0"/>
              <a:buChar char="o"/>
            </a:pPr>
            <a:r>
              <a:rPr lang="en-US" sz="1400">
                <a:cs typeface="Calibri"/>
              </a:rPr>
              <a:t>Performed in a rigid and idiosyncratic way</a:t>
            </a:r>
          </a:p>
        </p:txBody>
      </p:sp>
      <p:sp>
        <p:nvSpPr>
          <p:cNvPr id="5" name="TextBox 4">
            <a:extLst>
              <a:ext uri="{FF2B5EF4-FFF2-40B4-BE49-F238E27FC236}">
                <a16:creationId xmlns:a16="http://schemas.microsoft.com/office/drawing/2014/main" id="{A249863A-26A3-94AA-E6DC-D5DAC4829256}"/>
              </a:ext>
            </a:extLst>
          </p:cNvPr>
          <p:cNvSpPr txBox="1"/>
          <p:nvPr/>
        </p:nvSpPr>
        <p:spPr>
          <a:xfrm>
            <a:off x="3088729" y="6657945"/>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1313856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D75E29-4A8D-FCA0-DAA4-B7B76F0344DB}"/>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ea typeface="Calibri Light"/>
                <a:cs typeface="Calibri Light"/>
              </a:rPr>
              <a:t>Kaitlin Richotte-Rock, LMHC</a:t>
            </a:r>
          </a:p>
        </p:txBody>
      </p:sp>
      <p:sp>
        <p:nvSpPr>
          <p:cNvPr id="3" name="Content Placeholder 2">
            <a:extLst>
              <a:ext uri="{FF2B5EF4-FFF2-40B4-BE49-F238E27FC236}">
                <a16:creationId xmlns:a16="http://schemas.microsoft.com/office/drawing/2014/main" id="{CF1EFC9A-58D9-6583-7DC7-C5A0C0440891}"/>
              </a:ext>
            </a:extLst>
          </p:cNvPr>
          <p:cNvSpPr>
            <a:spLocks noGrp="1"/>
          </p:cNvSpPr>
          <p:nvPr>
            <p:ph idx="1"/>
          </p:nvPr>
        </p:nvSpPr>
        <p:spPr>
          <a:xfrm>
            <a:off x="4810259" y="649480"/>
            <a:ext cx="6555347" cy="5546047"/>
          </a:xfrm>
        </p:spPr>
        <p:txBody>
          <a:bodyPr vert="horz" lIns="91440" tIns="45720" rIns="91440" bIns="45720" rtlCol="0" anchor="ctr">
            <a:normAutofit/>
          </a:bodyPr>
          <a:lstStyle/>
          <a:p>
            <a:pPr>
              <a:buNone/>
            </a:pPr>
            <a:r>
              <a:rPr lang="en-US" sz="2000">
                <a:latin typeface="Calibri"/>
                <a:ea typeface="Calibri"/>
                <a:cs typeface="Calibri"/>
              </a:rPr>
              <a:t>    Kaitlin is the Program Director for the Co-Response programs through Clinical and Support Options (CSO) and helps in overseeing both the Franklin and Hampshire County Co-Response teams. Kaitlin holds a Bachelor of Arts in Psychology with a double minor in Criminal Justice and Substance Use as well as a Master of Arts with a focus in Forensic Mental Health Counseling. Kaitlin has worked as a Licensed Mental Health Counselor for the last few years. Prior to that, Kaitlin had experience working within the substance use world as a Clinical Supervisor at a detox within Franklin County and also as a Clinical Supervisor at a Jail Diversion Program. Not only does Kaitlin serve as the Program Director for the Co-Response Programs, she also actively Co-Responds with Greenfield, Montague and Deerfield Police Departments.</a:t>
            </a:r>
            <a:endParaRPr lang="en-US" sz="2000">
              <a:ea typeface="Calibri"/>
              <a:cs typeface="Calibri"/>
            </a:endParaRPr>
          </a:p>
          <a:p>
            <a:pPr marL="0" indent="0">
              <a:buNone/>
            </a:pPr>
            <a:br>
              <a:rPr lang="en-US" sz="2000"/>
            </a:br>
            <a:endParaRPr lang="en-US" sz="2000">
              <a:ea typeface="Calibri"/>
              <a:cs typeface="Calibri"/>
            </a:endParaRPr>
          </a:p>
        </p:txBody>
      </p:sp>
      <p:pic>
        <p:nvPicPr>
          <p:cNvPr id="5" name="Graphic 4">
            <a:extLst>
              <a:ext uri="{FF2B5EF4-FFF2-40B4-BE49-F238E27FC236}">
                <a16:creationId xmlns:a16="http://schemas.microsoft.com/office/drawing/2014/main" id="{62000D2F-4A6B-7E11-1D18-0161535FDE6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6716" y="6169935"/>
            <a:ext cx="1324638" cy="569903"/>
          </a:xfrm>
          <a:prstGeom prst="rect">
            <a:avLst/>
          </a:prstGeom>
        </p:spPr>
      </p:pic>
    </p:spTree>
    <p:extLst>
      <p:ext uri="{BB962C8B-B14F-4D97-AF65-F5344CB8AC3E}">
        <p14:creationId xmlns:p14="http://schemas.microsoft.com/office/powerpoint/2010/main" val="17882306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CCC4BA0-1298-4DBD-86F1-B51D8C9D3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3157A5-BA8D-0A84-FF97-8E7C79093041}"/>
              </a:ext>
            </a:extLst>
          </p:cNvPr>
          <p:cNvSpPr>
            <a:spLocks noGrp="1"/>
          </p:cNvSpPr>
          <p:nvPr>
            <p:ph type="title"/>
          </p:nvPr>
        </p:nvSpPr>
        <p:spPr>
          <a:xfrm>
            <a:off x="1136398" y="142188"/>
            <a:ext cx="5427525" cy="1667997"/>
          </a:xfrm>
        </p:spPr>
        <p:txBody>
          <a:bodyPr anchor="b">
            <a:normAutofit/>
          </a:bodyPr>
          <a:lstStyle/>
          <a:p>
            <a:r>
              <a:rPr lang="en-US" sz="4000">
                <a:cs typeface="Calibri Light"/>
              </a:rPr>
              <a:t>Pediatric OCD</a:t>
            </a:r>
            <a:endParaRPr lang="en-US" sz="4000"/>
          </a:p>
        </p:txBody>
      </p:sp>
      <p:sp>
        <p:nvSpPr>
          <p:cNvPr id="3" name="Content Placeholder 2">
            <a:extLst>
              <a:ext uri="{FF2B5EF4-FFF2-40B4-BE49-F238E27FC236}">
                <a16:creationId xmlns:a16="http://schemas.microsoft.com/office/drawing/2014/main" id="{7AD5F274-2584-7A73-8F85-5A500341B3F7}"/>
              </a:ext>
            </a:extLst>
          </p:cNvPr>
          <p:cNvSpPr>
            <a:spLocks noGrp="1"/>
          </p:cNvSpPr>
          <p:nvPr>
            <p:ph idx="1"/>
          </p:nvPr>
        </p:nvSpPr>
        <p:spPr>
          <a:xfrm>
            <a:off x="1136398" y="2341967"/>
            <a:ext cx="5427526" cy="3841999"/>
          </a:xfrm>
        </p:spPr>
        <p:txBody>
          <a:bodyPr vert="horz" lIns="91440" tIns="45720" rIns="91440" bIns="45720" rtlCol="0" anchor="t">
            <a:noAutofit/>
          </a:bodyPr>
          <a:lstStyle/>
          <a:p>
            <a:r>
              <a:rPr lang="en-US" sz="1600">
                <a:cs typeface="Calibri"/>
              </a:rPr>
              <a:t>Neurodevelopmental disorder that is highly genetic</a:t>
            </a:r>
          </a:p>
          <a:p>
            <a:r>
              <a:rPr lang="en-US" sz="1600">
                <a:cs typeface="Calibri"/>
              </a:rPr>
              <a:t>Children may be convinced that their thoughts will come true</a:t>
            </a:r>
          </a:p>
          <a:p>
            <a:r>
              <a:rPr lang="en-US" sz="1600">
                <a:cs typeface="Calibri"/>
              </a:rPr>
              <a:t>Obsessions and compulsions are more often vague and magical</a:t>
            </a:r>
          </a:p>
          <a:p>
            <a:pPr lvl="1">
              <a:buFont typeface="Courier New" panose="020B0604020202020204" pitchFamily="34" charset="0"/>
              <a:buChar char="o"/>
            </a:pPr>
            <a:r>
              <a:rPr lang="en-US" sz="1400">
                <a:cs typeface="Calibri"/>
              </a:rPr>
              <a:t>Mental rituals – often overlooked by caregivers</a:t>
            </a:r>
          </a:p>
          <a:p>
            <a:r>
              <a:rPr lang="en-US" sz="1600">
                <a:cs typeface="Calibri"/>
              </a:rPr>
              <a:t>Persistent over time – increased risk for relationship, employment, and emotional problems into adulthood</a:t>
            </a:r>
          </a:p>
          <a:p>
            <a:r>
              <a:rPr lang="en-US" sz="1600">
                <a:cs typeface="Calibri"/>
              </a:rPr>
              <a:t>Associated with: </a:t>
            </a:r>
          </a:p>
          <a:p>
            <a:pPr lvl="1">
              <a:buFont typeface="Courier New" panose="020B0604020202020204" pitchFamily="34" charset="0"/>
              <a:buChar char="o"/>
            </a:pPr>
            <a:r>
              <a:rPr lang="en-US" sz="1400">
                <a:cs typeface="Calibri"/>
              </a:rPr>
              <a:t>Tic disorders</a:t>
            </a:r>
          </a:p>
          <a:p>
            <a:pPr lvl="1">
              <a:buFont typeface="Courier New" panose="020B0604020202020204" pitchFamily="34" charset="0"/>
              <a:buChar char="o"/>
            </a:pPr>
            <a:r>
              <a:rPr lang="en-US" sz="1400">
                <a:cs typeface="Calibri"/>
              </a:rPr>
              <a:t>Tourette's disorder</a:t>
            </a:r>
          </a:p>
          <a:p>
            <a:pPr lvl="1">
              <a:buFont typeface="Courier New" panose="020B0604020202020204" pitchFamily="34" charset="0"/>
              <a:buChar char="o"/>
            </a:pPr>
            <a:r>
              <a:rPr lang="en-US" sz="1400">
                <a:cs typeface="Calibri"/>
              </a:rPr>
              <a:t>Trichotillomania</a:t>
            </a:r>
          </a:p>
          <a:p>
            <a:pPr lvl="1">
              <a:buFont typeface="Courier New" panose="020B0604020202020204" pitchFamily="34" charset="0"/>
              <a:buChar char="o"/>
            </a:pPr>
            <a:r>
              <a:rPr lang="en-US" sz="1400">
                <a:cs typeface="Calibri"/>
              </a:rPr>
              <a:t>Excoriation disorder</a:t>
            </a:r>
          </a:p>
          <a:p>
            <a:endParaRPr lang="en-US" sz="1600">
              <a:cs typeface="Calibri"/>
            </a:endParaRPr>
          </a:p>
        </p:txBody>
      </p:sp>
      <p:pic>
        <p:nvPicPr>
          <p:cNvPr id="7" name="Picture 6" descr="A group of children on a merry go round at a park&#10;&#10;Description automatically generated">
            <a:extLst>
              <a:ext uri="{FF2B5EF4-FFF2-40B4-BE49-F238E27FC236}">
                <a16:creationId xmlns:a16="http://schemas.microsoft.com/office/drawing/2014/main" id="{0A5D7A8B-F38E-AD9E-68E0-E53DB471842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798" r="20200" b="-3"/>
          <a:stretch/>
        </p:blipFill>
        <p:spPr>
          <a:xfrm>
            <a:off x="7047513" y="975645"/>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24" name="Rectangle 23">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0B364C9-7380-8429-040A-5DA39F772B8C}"/>
              </a:ext>
            </a:extLst>
          </p:cNvPr>
          <p:cNvSpPr txBox="1"/>
          <p:nvPr/>
        </p:nvSpPr>
        <p:spPr>
          <a:xfrm>
            <a:off x="9870532" y="6657945"/>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30025129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1CB4E4-256D-0DBC-EEC6-62A82B589CCE}"/>
              </a:ext>
            </a:extLst>
          </p:cNvPr>
          <p:cNvSpPr>
            <a:spLocks noGrp="1"/>
          </p:cNvSpPr>
          <p:nvPr>
            <p:ph type="title"/>
          </p:nvPr>
        </p:nvSpPr>
        <p:spPr>
          <a:xfrm>
            <a:off x="5596501" y="501594"/>
            <a:ext cx="5754896" cy="1655483"/>
          </a:xfrm>
        </p:spPr>
        <p:txBody>
          <a:bodyPr anchor="b">
            <a:normAutofit/>
          </a:bodyPr>
          <a:lstStyle/>
          <a:p>
            <a:r>
              <a:rPr lang="en-US" sz="4000">
                <a:cs typeface="Calibri Light"/>
              </a:rPr>
              <a:t>Treatment for Anxiety Disorders</a:t>
            </a:r>
            <a:endParaRPr lang="en-US" sz="4000"/>
          </a:p>
        </p:txBody>
      </p:sp>
      <p:pic>
        <p:nvPicPr>
          <p:cNvPr id="11" name="Picture 10" descr="Cartoon a cartoon of a person in a booth&#10;&#10;Description automatically generated">
            <a:extLst>
              <a:ext uri="{FF2B5EF4-FFF2-40B4-BE49-F238E27FC236}">
                <a16:creationId xmlns:a16="http://schemas.microsoft.com/office/drawing/2014/main" id="{989D73BD-F3A7-7410-67A5-F717D773EEB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32988" b="2"/>
          <a:stretch/>
        </p:blipFill>
        <p:spPr>
          <a:xfrm>
            <a:off x="1068130" y="1028701"/>
            <a:ext cx="3876165" cy="4338170"/>
          </a:xfrm>
          <a:prstGeom prst="rect">
            <a:avLst/>
          </a:prstGeom>
        </p:spPr>
      </p:pic>
      <p:sp>
        <p:nvSpPr>
          <p:cNvPr id="3" name="Content Placeholder 2">
            <a:extLst>
              <a:ext uri="{FF2B5EF4-FFF2-40B4-BE49-F238E27FC236}">
                <a16:creationId xmlns:a16="http://schemas.microsoft.com/office/drawing/2014/main" id="{A00680C0-B5C0-70F2-49A3-AFF4090D2248}"/>
              </a:ext>
            </a:extLst>
          </p:cNvPr>
          <p:cNvSpPr>
            <a:spLocks noGrp="1"/>
          </p:cNvSpPr>
          <p:nvPr>
            <p:ph idx="1"/>
          </p:nvPr>
        </p:nvSpPr>
        <p:spPr>
          <a:xfrm>
            <a:off x="5596502" y="2405894"/>
            <a:ext cx="5754896" cy="3014765"/>
          </a:xfrm>
        </p:spPr>
        <p:txBody>
          <a:bodyPr vert="horz" lIns="91440" tIns="45720" rIns="91440" bIns="45720" rtlCol="0" anchor="t">
            <a:normAutofit/>
          </a:bodyPr>
          <a:lstStyle/>
          <a:p>
            <a:r>
              <a:rPr lang="en-US" sz="2000">
                <a:cs typeface="Calibri"/>
              </a:rPr>
              <a:t>Cognitive Behavioral Therapy</a:t>
            </a:r>
          </a:p>
          <a:p>
            <a:r>
              <a:rPr lang="en-US" sz="2000">
                <a:cs typeface="Calibri"/>
              </a:rPr>
              <a:t>Exposure &amp; response prevention – first line for OCD</a:t>
            </a:r>
          </a:p>
          <a:p>
            <a:r>
              <a:rPr lang="en-US" sz="2000">
                <a:cs typeface="Calibri"/>
              </a:rPr>
              <a:t>Medication</a:t>
            </a:r>
          </a:p>
          <a:p>
            <a:pPr lvl="1">
              <a:buFont typeface="Courier New" panose="020B0604020202020204" pitchFamily="34" charset="0"/>
              <a:buChar char="o"/>
            </a:pPr>
            <a:r>
              <a:rPr lang="en-US" sz="1800">
                <a:cs typeface="Calibri"/>
              </a:rPr>
              <a:t>SSRIs</a:t>
            </a:r>
          </a:p>
          <a:p>
            <a:pPr lvl="1">
              <a:buFont typeface="Courier New" panose="020B0604020202020204" pitchFamily="34" charset="0"/>
              <a:buChar char="o"/>
            </a:pPr>
            <a:r>
              <a:rPr lang="en-US" sz="1800">
                <a:cs typeface="Calibri"/>
              </a:rPr>
              <a:t>Alpha 2-adrenergic agonists – clonidine, guanfacine</a:t>
            </a:r>
          </a:p>
          <a:p>
            <a:r>
              <a:rPr lang="en-US" sz="2000">
                <a:cs typeface="Calibri"/>
              </a:rPr>
              <a:t>Best outcomes combine therapy &amp; medication</a:t>
            </a:r>
          </a:p>
          <a:p>
            <a:endParaRPr lang="en-US" sz="2000">
              <a:cs typeface="Calibri"/>
            </a:endParaRPr>
          </a:p>
        </p:txBody>
      </p:sp>
      <p:sp>
        <p:nvSpPr>
          <p:cNvPr id="22" name="Rectangle 21">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04704C9-1624-C3AA-F20F-4906F6CDE154}"/>
              </a:ext>
            </a:extLst>
          </p:cNvPr>
          <p:cNvSpPr txBox="1"/>
          <p:nvPr/>
        </p:nvSpPr>
        <p:spPr>
          <a:xfrm>
            <a:off x="2743051" y="5166816"/>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4234756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30261C-5BFE-E4F2-CA3F-4D7E53F54CF8}"/>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cs typeface="Calibri Light"/>
              </a:rPr>
              <a:t>Trauma Based Disorders</a:t>
            </a:r>
            <a:endParaRPr lang="en-US" sz="4000">
              <a:solidFill>
                <a:srgbClr val="FFFFFF"/>
              </a:solidFill>
            </a:endParaRPr>
          </a:p>
        </p:txBody>
      </p:sp>
      <p:sp>
        <p:nvSpPr>
          <p:cNvPr id="3" name="Content Placeholder 2">
            <a:extLst>
              <a:ext uri="{FF2B5EF4-FFF2-40B4-BE49-F238E27FC236}">
                <a16:creationId xmlns:a16="http://schemas.microsoft.com/office/drawing/2014/main" id="{3C1225B8-5636-DF52-2649-DDAB8C424EF8}"/>
              </a:ext>
            </a:extLst>
          </p:cNvPr>
          <p:cNvSpPr>
            <a:spLocks noGrp="1"/>
          </p:cNvSpPr>
          <p:nvPr>
            <p:ph idx="1"/>
          </p:nvPr>
        </p:nvSpPr>
        <p:spPr>
          <a:xfrm>
            <a:off x="4810259" y="649480"/>
            <a:ext cx="6555347" cy="5546047"/>
          </a:xfrm>
        </p:spPr>
        <p:txBody>
          <a:bodyPr vert="horz" lIns="91440" tIns="45720" rIns="91440" bIns="45720" rtlCol="0" anchor="ctr">
            <a:normAutofit/>
          </a:bodyPr>
          <a:lstStyle/>
          <a:p>
            <a:r>
              <a:rPr lang="en-US" sz="2400">
                <a:cs typeface="Calibri"/>
              </a:rPr>
              <a:t>Reactive Attachment Disorder (RAD) </a:t>
            </a:r>
          </a:p>
          <a:p>
            <a:r>
              <a:rPr lang="en-US" sz="2400">
                <a:cs typeface="Calibri"/>
              </a:rPr>
              <a:t>Child Maltreatment</a:t>
            </a:r>
          </a:p>
          <a:p>
            <a:pPr lvl="2">
              <a:buFont typeface="Courier New" panose="020B0604020202020204" pitchFamily="34" charset="0"/>
              <a:buChar char="o"/>
            </a:pPr>
            <a:r>
              <a:rPr lang="en-US" sz="1800">
                <a:cs typeface="Calibri"/>
              </a:rPr>
              <a:t>Physical abuse</a:t>
            </a:r>
          </a:p>
          <a:p>
            <a:pPr lvl="2">
              <a:buFont typeface="Courier New" panose="020B0604020202020204" pitchFamily="34" charset="0"/>
              <a:buChar char="o"/>
            </a:pPr>
            <a:r>
              <a:rPr lang="en-US" sz="1800">
                <a:cs typeface="Calibri"/>
              </a:rPr>
              <a:t>Sexual abuse</a:t>
            </a:r>
          </a:p>
          <a:p>
            <a:pPr lvl="2">
              <a:buFont typeface="Courier New" panose="020B0604020202020204" pitchFamily="34" charset="0"/>
              <a:buChar char="o"/>
            </a:pPr>
            <a:r>
              <a:rPr lang="en-US" sz="1800">
                <a:cs typeface="Calibri"/>
              </a:rPr>
              <a:t>Psychological abuse (mental injury)</a:t>
            </a:r>
          </a:p>
          <a:p>
            <a:pPr lvl="2">
              <a:buFont typeface="Courier New" panose="020B0604020202020204" pitchFamily="34" charset="0"/>
              <a:buChar char="o"/>
            </a:pPr>
            <a:r>
              <a:rPr lang="en-US" sz="1800">
                <a:cs typeface="Calibri"/>
              </a:rPr>
              <a:t>Neglect </a:t>
            </a:r>
          </a:p>
          <a:p>
            <a:pPr lvl="1">
              <a:buFont typeface="Courier New" panose="020B0604020202020204" pitchFamily="34" charset="0"/>
              <a:buChar char="o"/>
            </a:pPr>
            <a:r>
              <a:rPr lang="en-US" sz="2000" u="sng">
                <a:cs typeface="Calibri"/>
              </a:rPr>
              <a:t>Not a diagnosis itself – increases risk for development of other psychiatric problems</a:t>
            </a:r>
          </a:p>
          <a:p>
            <a:r>
              <a:rPr lang="en-US" sz="2400">
                <a:cs typeface="Calibri"/>
              </a:rPr>
              <a:t>Post traumatic stress disorder (PTSD)</a:t>
            </a:r>
            <a:endParaRPr lang="en-US" sz="2400" i="1">
              <a:cs typeface="Calibri"/>
            </a:endParaRPr>
          </a:p>
          <a:p>
            <a:endParaRPr lang="en-US" sz="2400">
              <a:cs typeface="Calibri"/>
            </a:endParaRPr>
          </a:p>
        </p:txBody>
      </p:sp>
    </p:spTree>
    <p:extLst>
      <p:ext uri="{BB962C8B-B14F-4D97-AF65-F5344CB8AC3E}">
        <p14:creationId xmlns:p14="http://schemas.microsoft.com/office/powerpoint/2010/main" val="2291543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552C-0D21-0F34-5464-399B76958B44}"/>
              </a:ext>
            </a:extLst>
          </p:cNvPr>
          <p:cNvSpPr>
            <a:spLocks noGrp="1"/>
          </p:cNvSpPr>
          <p:nvPr>
            <p:ph type="title"/>
          </p:nvPr>
        </p:nvSpPr>
        <p:spPr>
          <a:xfrm>
            <a:off x="466722" y="586855"/>
            <a:ext cx="3201366" cy="3387497"/>
          </a:xfrm>
        </p:spPr>
        <p:txBody>
          <a:bodyPr anchor="b">
            <a:normAutofit/>
          </a:bodyPr>
          <a:lstStyle/>
          <a:p>
            <a:pPr algn="r"/>
            <a:r>
              <a:rPr lang="en-US" sz="4000">
                <a:ea typeface="Calibri Light"/>
                <a:cs typeface="Calibri Light"/>
              </a:rPr>
              <a:t>Dysphoric Mood Disruptive Disorder (DMDD)</a:t>
            </a:r>
          </a:p>
        </p:txBody>
      </p:sp>
      <p:sp>
        <p:nvSpPr>
          <p:cNvPr id="3" name="Content Placeholder 2">
            <a:extLst>
              <a:ext uri="{FF2B5EF4-FFF2-40B4-BE49-F238E27FC236}">
                <a16:creationId xmlns:a16="http://schemas.microsoft.com/office/drawing/2014/main" id="{1FAC3A69-D4AE-BA7F-3FF0-F119A7C21871}"/>
              </a:ext>
            </a:extLst>
          </p:cNvPr>
          <p:cNvSpPr>
            <a:spLocks noGrp="1"/>
          </p:cNvSpPr>
          <p:nvPr>
            <p:ph idx="1"/>
          </p:nvPr>
        </p:nvSpPr>
        <p:spPr>
          <a:xfrm>
            <a:off x="4810259" y="649480"/>
            <a:ext cx="6555347" cy="5546047"/>
          </a:xfrm>
        </p:spPr>
        <p:txBody>
          <a:bodyPr vert="horz" lIns="91440" tIns="45720" rIns="91440" bIns="45720" rtlCol="0" anchor="ctr">
            <a:normAutofit lnSpcReduction="10000"/>
          </a:bodyPr>
          <a:lstStyle/>
          <a:p>
            <a:r>
              <a:rPr lang="en-US" sz="2000">
                <a:ea typeface="Calibri"/>
                <a:cs typeface="Calibri"/>
              </a:rPr>
              <a:t>No known cause</a:t>
            </a:r>
          </a:p>
          <a:p>
            <a:r>
              <a:rPr lang="en-US" sz="2000">
                <a:ea typeface="Calibri"/>
                <a:cs typeface="Calibri"/>
              </a:rPr>
              <a:t>Triad of symptoms: </a:t>
            </a:r>
          </a:p>
          <a:p>
            <a:pPr lvl="1">
              <a:buFont typeface="Courier New" panose="020B0604020202020204" pitchFamily="34" charset="0"/>
              <a:buChar char="o"/>
            </a:pPr>
            <a:r>
              <a:rPr lang="en-US" sz="2000">
                <a:ea typeface="Calibri"/>
                <a:cs typeface="Calibri"/>
              </a:rPr>
              <a:t>Major depression</a:t>
            </a:r>
          </a:p>
          <a:p>
            <a:pPr lvl="1">
              <a:buFont typeface="Courier New" panose="020B0604020202020204" pitchFamily="34" charset="0"/>
              <a:buChar char="o"/>
            </a:pPr>
            <a:r>
              <a:rPr lang="en-US" sz="2000">
                <a:ea typeface="Calibri"/>
                <a:cs typeface="Calibri"/>
              </a:rPr>
              <a:t>Mania</a:t>
            </a:r>
          </a:p>
          <a:p>
            <a:pPr lvl="1">
              <a:buFont typeface="Courier New" panose="020B0604020202020204" pitchFamily="34" charset="0"/>
              <a:buChar char="o"/>
            </a:pPr>
            <a:r>
              <a:rPr lang="en-US" sz="2000">
                <a:ea typeface="Calibri"/>
                <a:cs typeface="Calibri"/>
              </a:rPr>
              <a:t>Hypomania</a:t>
            </a:r>
          </a:p>
          <a:p>
            <a:r>
              <a:rPr lang="en-US" sz="2000">
                <a:ea typeface="Calibri"/>
                <a:cs typeface="Calibri"/>
              </a:rPr>
              <a:t>Often co-occurs with other mental health conditions</a:t>
            </a:r>
          </a:p>
          <a:p>
            <a:pPr lvl="1">
              <a:buFont typeface="Courier New" panose="020B0604020202020204" pitchFamily="34" charset="0"/>
              <a:buChar char="o"/>
            </a:pPr>
            <a:r>
              <a:rPr lang="en-US" sz="2000">
                <a:ea typeface="Calibri"/>
                <a:cs typeface="Calibri"/>
              </a:rPr>
              <a:t>Anxiety disorders</a:t>
            </a:r>
          </a:p>
          <a:p>
            <a:pPr lvl="1">
              <a:buFont typeface="Courier New" panose="020B0604020202020204" pitchFamily="34" charset="0"/>
              <a:buChar char="o"/>
            </a:pPr>
            <a:r>
              <a:rPr lang="en-US" sz="2000">
                <a:ea typeface="Calibri"/>
                <a:cs typeface="Calibri"/>
              </a:rPr>
              <a:t>ADHD</a:t>
            </a:r>
          </a:p>
          <a:p>
            <a:pPr lvl="1">
              <a:buFont typeface="Courier New" panose="020B0604020202020204" pitchFamily="34" charset="0"/>
              <a:buChar char="o"/>
            </a:pPr>
            <a:r>
              <a:rPr lang="en-US" sz="2000">
                <a:ea typeface="Calibri"/>
                <a:cs typeface="Calibri"/>
              </a:rPr>
              <a:t>Eating disorders</a:t>
            </a:r>
          </a:p>
          <a:p>
            <a:pPr lvl="1">
              <a:buFont typeface="Courier New" panose="020B0604020202020204" pitchFamily="34" charset="0"/>
              <a:buChar char="o"/>
            </a:pPr>
            <a:r>
              <a:rPr lang="en-US" sz="2000">
                <a:ea typeface="Calibri"/>
                <a:cs typeface="Calibri"/>
              </a:rPr>
              <a:t>OCD</a:t>
            </a:r>
          </a:p>
          <a:p>
            <a:pPr lvl="1">
              <a:buFont typeface="Courier New" panose="020B0604020202020204" pitchFamily="34" charset="0"/>
              <a:buChar char="o"/>
            </a:pPr>
            <a:r>
              <a:rPr lang="en-US" sz="2000">
                <a:ea typeface="Calibri"/>
                <a:cs typeface="Calibri"/>
              </a:rPr>
              <a:t>Personality disorders</a:t>
            </a:r>
          </a:p>
          <a:p>
            <a:pPr lvl="1">
              <a:buFont typeface="Courier New" panose="020B0604020202020204" pitchFamily="34" charset="0"/>
              <a:buChar char="o"/>
            </a:pPr>
            <a:r>
              <a:rPr lang="en-US" sz="2000">
                <a:ea typeface="Calibri"/>
                <a:cs typeface="Calibri"/>
              </a:rPr>
              <a:t>Substance use disorders</a:t>
            </a:r>
          </a:p>
          <a:p>
            <a:r>
              <a:rPr lang="en-US" sz="2000">
                <a:ea typeface="Calibri"/>
                <a:cs typeface="Calibri"/>
              </a:rPr>
              <a:t>Treatment</a:t>
            </a:r>
          </a:p>
          <a:p>
            <a:pPr lvl="1">
              <a:buFont typeface="Courier New" panose="020B0604020202020204" pitchFamily="34" charset="0"/>
              <a:buChar char="o"/>
            </a:pPr>
            <a:r>
              <a:rPr lang="en-US" sz="2000">
                <a:ea typeface="Calibri"/>
                <a:cs typeface="Calibri"/>
              </a:rPr>
              <a:t>Medication first for stabilization</a:t>
            </a:r>
          </a:p>
          <a:p>
            <a:pPr lvl="1">
              <a:buFont typeface="Courier New" panose="020B0604020202020204" pitchFamily="34" charset="0"/>
              <a:buChar char="o"/>
            </a:pPr>
            <a:r>
              <a:rPr lang="en-US" sz="2000">
                <a:ea typeface="Calibri"/>
                <a:cs typeface="Calibri"/>
              </a:rPr>
              <a:t>Therapy</a:t>
            </a:r>
          </a:p>
          <a:p>
            <a:pPr lvl="1">
              <a:buFont typeface="Courier New" panose="020B0604020202020204" pitchFamily="34" charset="0"/>
              <a:buChar char="o"/>
            </a:pPr>
            <a:r>
              <a:rPr lang="en-US" sz="2000">
                <a:ea typeface="Calibri"/>
                <a:cs typeface="Calibri"/>
              </a:rPr>
              <a:t>Lifestyle changes to avoid triggers</a:t>
            </a:r>
          </a:p>
          <a:p>
            <a:pPr lvl="1">
              <a:buFont typeface="Courier New" panose="020B0604020202020204" pitchFamily="34" charset="0"/>
              <a:buChar char="o"/>
            </a:pPr>
            <a:endParaRPr lang="en-US" sz="2000">
              <a:ea typeface="Calibri"/>
              <a:cs typeface="Calibri"/>
            </a:endParaRPr>
          </a:p>
          <a:p>
            <a:pPr marL="0" indent="0">
              <a:buNone/>
            </a:pPr>
            <a:endParaRPr lang="en-US" sz="2000">
              <a:ea typeface="Calibri"/>
              <a:cs typeface="Calibri"/>
            </a:endParaRPr>
          </a:p>
        </p:txBody>
      </p:sp>
      <p:pic>
        <p:nvPicPr>
          <p:cNvPr id="5" name="Graphic 4">
            <a:extLst>
              <a:ext uri="{FF2B5EF4-FFF2-40B4-BE49-F238E27FC236}">
                <a16:creationId xmlns:a16="http://schemas.microsoft.com/office/drawing/2014/main" id="{681AC0E7-D434-E868-521F-5F53C7E474FA}"/>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33601" y="5894768"/>
            <a:ext cx="1324639" cy="569903"/>
          </a:xfrm>
          <a:prstGeom prst="rect">
            <a:avLst/>
          </a:prstGeom>
        </p:spPr>
      </p:pic>
    </p:spTree>
    <p:extLst>
      <p:ext uri="{BB962C8B-B14F-4D97-AF65-F5344CB8AC3E}">
        <p14:creationId xmlns:p14="http://schemas.microsoft.com/office/powerpoint/2010/main" val="29496083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62866-4793-F0AA-BEE5-4F67DAF3789F}"/>
              </a:ext>
            </a:extLst>
          </p:cNvPr>
          <p:cNvSpPr>
            <a:spLocks noGrp="1"/>
          </p:cNvSpPr>
          <p:nvPr>
            <p:ph type="title"/>
          </p:nvPr>
        </p:nvSpPr>
        <p:spPr>
          <a:xfrm>
            <a:off x="5596501" y="489508"/>
            <a:ext cx="5754896" cy="1667569"/>
          </a:xfrm>
        </p:spPr>
        <p:txBody>
          <a:bodyPr anchor="b">
            <a:normAutofit/>
          </a:bodyPr>
          <a:lstStyle/>
          <a:p>
            <a:r>
              <a:rPr lang="en-US" sz="4000">
                <a:ea typeface="Calibri Light"/>
                <a:cs typeface="Calibri Light"/>
              </a:rPr>
              <a:t>Mania</a:t>
            </a:r>
            <a:endParaRPr lang="en-US" sz="4000"/>
          </a:p>
        </p:txBody>
      </p:sp>
      <p:pic>
        <p:nvPicPr>
          <p:cNvPr id="4" name="Picture 3" descr="Bipolar Disorder Mania Depression Brain Art&quot; Poster for Sale by  LucentJourneys | Redbubble">
            <a:extLst>
              <a:ext uri="{FF2B5EF4-FFF2-40B4-BE49-F238E27FC236}">
                <a16:creationId xmlns:a16="http://schemas.microsoft.com/office/drawing/2014/main" id="{EC4219C2-D9E5-3501-A042-CFED3A272DCF}"/>
              </a:ext>
            </a:extLst>
          </p:cNvPr>
          <p:cNvPicPr>
            <a:picLocks noChangeAspect="1"/>
          </p:cNvPicPr>
          <p:nvPr/>
        </p:nvPicPr>
        <p:blipFill>
          <a:blip r:embed="rId2"/>
          <a:stretch>
            <a:fillRect/>
          </a:stretch>
        </p:blipFill>
        <p:spPr>
          <a:xfrm>
            <a:off x="1287543" y="918640"/>
            <a:ext cx="3437339" cy="4589025"/>
          </a:xfrm>
          <a:prstGeom prst="rect">
            <a:avLst/>
          </a:prstGeom>
        </p:spPr>
      </p:pic>
      <p:sp>
        <p:nvSpPr>
          <p:cNvPr id="3" name="Content Placeholder 2">
            <a:extLst>
              <a:ext uri="{FF2B5EF4-FFF2-40B4-BE49-F238E27FC236}">
                <a16:creationId xmlns:a16="http://schemas.microsoft.com/office/drawing/2014/main" id="{0095E0C5-2358-B3A9-58E2-0729E1E97DAE}"/>
              </a:ext>
            </a:extLst>
          </p:cNvPr>
          <p:cNvSpPr>
            <a:spLocks noGrp="1"/>
          </p:cNvSpPr>
          <p:nvPr>
            <p:ph idx="1"/>
          </p:nvPr>
        </p:nvSpPr>
        <p:spPr>
          <a:xfrm>
            <a:off x="5596502" y="2405894"/>
            <a:ext cx="5754896" cy="3197464"/>
          </a:xfrm>
        </p:spPr>
        <p:txBody>
          <a:bodyPr vert="horz" lIns="91440" tIns="45720" rIns="91440" bIns="45720" rtlCol="0" anchor="t">
            <a:normAutofit/>
          </a:bodyPr>
          <a:lstStyle/>
          <a:p>
            <a:r>
              <a:rPr lang="en-US" sz="1400">
                <a:ea typeface="Calibri"/>
                <a:cs typeface="Calibri"/>
              </a:rPr>
              <a:t>Significant changes in mood, thinking, energy level, and behavior</a:t>
            </a:r>
          </a:p>
          <a:p>
            <a:r>
              <a:rPr lang="en-US" sz="1400">
                <a:ea typeface="Calibri"/>
                <a:cs typeface="Calibri"/>
              </a:rPr>
              <a:t>Euphoria or greatly increased mood often associated with disinhibition</a:t>
            </a:r>
          </a:p>
          <a:p>
            <a:r>
              <a:rPr lang="en-US" sz="1400">
                <a:ea typeface="Calibri"/>
                <a:cs typeface="Calibri"/>
              </a:rPr>
              <a:t>Marked decreased need for sleep</a:t>
            </a:r>
          </a:p>
          <a:p>
            <a:r>
              <a:rPr lang="en-US" sz="1400">
                <a:ea typeface="Calibri"/>
                <a:cs typeface="Calibri"/>
              </a:rPr>
              <a:t>Impulsive or risky behavior – spending lots of money, high risk sex, driving recklessly</a:t>
            </a:r>
          </a:p>
          <a:p>
            <a:r>
              <a:rPr lang="en-US" sz="1400">
                <a:ea typeface="Calibri"/>
                <a:cs typeface="Calibri"/>
              </a:rPr>
              <a:t>Racing thoughts, distractibility, difficulty distinguishing relevant and non-relevant thoughts</a:t>
            </a:r>
          </a:p>
          <a:p>
            <a:r>
              <a:rPr lang="en-US" sz="1400">
                <a:ea typeface="Calibri"/>
                <a:cs typeface="Calibri"/>
              </a:rPr>
              <a:t>Speech is often rapid, pressured, loud, difficult to interrupt</a:t>
            </a:r>
          </a:p>
          <a:p>
            <a:r>
              <a:rPr lang="en-US" sz="1400">
                <a:ea typeface="Calibri"/>
                <a:cs typeface="Calibri"/>
              </a:rPr>
              <a:t>Can result in psychosis</a:t>
            </a:r>
          </a:p>
          <a:p>
            <a:r>
              <a:rPr lang="en-US" sz="1400">
                <a:ea typeface="Calibri"/>
                <a:cs typeface="Calibri"/>
              </a:rPr>
              <a:t>High likelihood for hospitalization to protect self and others from risky behavior</a:t>
            </a:r>
          </a:p>
          <a:p>
            <a:endParaRPr lang="en-US" sz="1400">
              <a:ea typeface="Calibri"/>
              <a:cs typeface="Calibri"/>
            </a:endParaRPr>
          </a:p>
        </p:txBody>
      </p:sp>
    </p:spTree>
    <p:extLst>
      <p:ext uri="{BB962C8B-B14F-4D97-AF65-F5344CB8AC3E}">
        <p14:creationId xmlns:p14="http://schemas.microsoft.com/office/powerpoint/2010/main" val="38885059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35916-B959-D746-064D-2E600AE7F437}"/>
              </a:ext>
            </a:extLst>
          </p:cNvPr>
          <p:cNvSpPr>
            <a:spLocks noGrp="1"/>
          </p:cNvSpPr>
          <p:nvPr>
            <p:ph type="title"/>
          </p:nvPr>
        </p:nvSpPr>
        <p:spPr>
          <a:xfrm>
            <a:off x="1137034" y="609597"/>
            <a:ext cx="9392421" cy="1330841"/>
          </a:xfrm>
        </p:spPr>
        <p:txBody>
          <a:bodyPr>
            <a:normAutofit/>
          </a:bodyPr>
          <a:lstStyle/>
          <a:p>
            <a:r>
              <a:rPr lang="en-US">
                <a:cs typeface="Calibri Light"/>
              </a:rPr>
              <a:t>Panic Disorder</a:t>
            </a:r>
            <a:endParaRPr lang="en-US"/>
          </a:p>
        </p:txBody>
      </p:sp>
      <p:sp>
        <p:nvSpPr>
          <p:cNvPr id="3" name="Content Placeholder 2">
            <a:extLst>
              <a:ext uri="{FF2B5EF4-FFF2-40B4-BE49-F238E27FC236}">
                <a16:creationId xmlns:a16="http://schemas.microsoft.com/office/drawing/2014/main" id="{13AEEF4E-E0A9-CE07-0417-8860A51CB8CA}"/>
              </a:ext>
            </a:extLst>
          </p:cNvPr>
          <p:cNvSpPr>
            <a:spLocks noGrp="1"/>
          </p:cNvSpPr>
          <p:nvPr>
            <p:ph idx="1"/>
          </p:nvPr>
        </p:nvSpPr>
        <p:spPr>
          <a:xfrm>
            <a:off x="1137034" y="2198362"/>
            <a:ext cx="4958966" cy="3917773"/>
          </a:xfrm>
        </p:spPr>
        <p:txBody>
          <a:bodyPr vert="horz" lIns="91440" tIns="45720" rIns="91440" bIns="45720" rtlCol="0">
            <a:normAutofit/>
          </a:bodyPr>
          <a:lstStyle/>
          <a:p>
            <a:r>
              <a:rPr lang="en-US" sz="1400">
                <a:cs typeface="Calibri"/>
              </a:rPr>
              <a:t>Hallmark is unexpected panic attacks</a:t>
            </a:r>
          </a:p>
          <a:p>
            <a:r>
              <a:rPr lang="en-US" sz="1400">
                <a:cs typeface="Calibri"/>
              </a:rPr>
              <a:t>"Panic attack" = abrupt and unexpected surge of intense fear or discomfort that occurs from a calm or anxious state</a:t>
            </a:r>
          </a:p>
          <a:p>
            <a:pPr lvl="1">
              <a:buFont typeface="Courier New" panose="020B0604020202020204" pitchFamily="34" charset="0"/>
              <a:buChar char="o"/>
            </a:pPr>
            <a:r>
              <a:rPr lang="en-US" sz="1400">
                <a:cs typeface="Calibri"/>
              </a:rPr>
              <a:t>Typically peak within minutes and resolve within an hour</a:t>
            </a:r>
          </a:p>
          <a:p>
            <a:pPr lvl="1">
              <a:buFont typeface="Courier New" panose="020B0604020202020204" pitchFamily="34" charset="0"/>
              <a:buChar char="o"/>
            </a:pPr>
            <a:r>
              <a:rPr lang="en-US" sz="1400">
                <a:cs typeface="Calibri"/>
              </a:rPr>
              <a:t>Can be triggered or untriggered</a:t>
            </a:r>
          </a:p>
          <a:p>
            <a:r>
              <a:rPr lang="en-US" sz="1400">
                <a:cs typeface="Calibri"/>
              </a:rPr>
              <a:t>Symptoms include: </a:t>
            </a:r>
          </a:p>
          <a:p>
            <a:pPr lvl="1">
              <a:buFont typeface="Courier New" panose="020B0604020202020204" pitchFamily="34" charset="0"/>
              <a:buChar char="o"/>
            </a:pPr>
            <a:r>
              <a:rPr lang="en-US" sz="1400">
                <a:cs typeface="Calibri"/>
              </a:rPr>
              <a:t>Fear of death</a:t>
            </a:r>
          </a:p>
          <a:p>
            <a:pPr lvl="1">
              <a:buFont typeface="Courier New" panose="020B0604020202020204" pitchFamily="34" charset="0"/>
              <a:buChar char="o"/>
            </a:pPr>
            <a:r>
              <a:rPr lang="en-US" sz="1400">
                <a:cs typeface="Calibri"/>
              </a:rPr>
              <a:t>Palpitations</a:t>
            </a:r>
          </a:p>
          <a:p>
            <a:pPr lvl="1">
              <a:buFont typeface="Courier New" panose="020B0604020202020204" pitchFamily="34" charset="0"/>
              <a:buChar char="o"/>
            </a:pPr>
            <a:r>
              <a:rPr lang="en-US" sz="1400">
                <a:cs typeface="Calibri"/>
              </a:rPr>
              <a:t>Tremors</a:t>
            </a:r>
          </a:p>
          <a:p>
            <a:pPr lvl="1">
              <a:buFont typeface="Courier New" panose="020B0604020202020204" pitchFamily="34" charset="0"/>
              <a:buChar char="o"/>
            </a:pPr>
            <a:r>
              <a:rPr lang="en-US" sz="1400">
                <a:cs typeface="Calibri"/>
              </a:rPr>
              <a:t>Sweating </a:t>
            </a:r>
          </a:p>
          <a:p>
            <a:pPr lvl="1">
              <a:buFont typeface="Courier New" panose="020B0604020202020204" pitchFamily="34" charset="0"/>
              <a:buChar char="o"/>
            </a:pPr>
            <a:r>
              <a:rPr lang="en-US" sz="1400">
                <a:cs typeface="Calibri"/>
              </a:rPr>
              <a:t>Chest pain</a:t>
            </a:r>
          </a:p>
          <a:p>
            <a:pPr lvl="1">
              <a:buFont typeface="Courier New" panose="020B0604020202020204" pitchFamily="34" charset="0"/>
              <a:buChar char="o"/>
            </a:pPr>
            <a:r>
              <a:rPr lang="en-US" sz="1400">
                <a:cs typeface="Calibri"/>
              </a:rPr>
              <a:t>Nausea, stomach discomfort</a:t>
            </a:r>
          </a:p>
          <a:p>
            <a:pPr lvl="1">
              <a:buFont typeface="Courier New" panose="020B0604020202020204" pitchFamily="34" charset="0"/>
              <a:buChar char="o"/>
            </a:pPr>
            <a:r>
              <a:rPr lang="en-US" sz="1400">
                <a:cs typeface="Calibri"/>
              </a:rPr>
              <a:t>Fear of choking or smothering</a:t>
            </a:r>
          </a:p>
          <a:p>
            <a:pPr lvl="1">
              <a:buFont typeface="Courier New" panose="020B0604020202020204" pitchFamily="34" charset="0"/>
              <a:buChar char="o"/>
            </a:pPr>
            <a:r>
              <a:rPr lang="en-US" sz="1400">
                <a:cs typeface="Calibri"/>
              </a:rPr>
              <a:t>Fear of dying </a:t>
            </a:r>
          </a:p>
        </p:txBody>
      </p:sp>
      <p:pic>
        <p:nvPicPr>
          <p:cNvPr id="4" name="Picture 3" descr="Fight Back Against Panic Attacks">
            <a:extLst>
              <a:ext uri="{FF2B5EF4-FFF2-40B4-BE49-F238E27FC236}">
                <a16:creationId xmlns:a16="http://schemas.microsoft.com/office/drawing/2014/main" id="{475AD3FD-0A10-918E-F499-575C0301B3ED}"/>
              </a:ext>
            </a:extLst>
          </p:cNvPr>
          <p:cNvPicPr>
            <a:picLocks noChangeAspect="1"/>
          </p:cNvPicPr>
          <p:nvPr/>
        </p:nvPicPr>
        <p:blipFill>
          <a:blip r:embed="rId2"/>
          <a:stretch>
            <a:fillRect/>
          </a:stretch>
        </p:blipFill>
        <p:spPr>
          <a:xfrm>
            <a:off x="6719367" y="2799903"/>
            <a:ext cx="4788505" cy="2525936"/>
          </a:xfrm>
          <a:prstGeom prst="rect">
            <a:avLst/>
          </a:prstGeom>
        </p:spPr>
      </p:pic>
    </p:spTree>
    <p:extLst>
      <p:ext uri="{BB962C8B-B14F-4D97-AF65-F5344CB8AC3E}">
        <p14:creationId xmlns:p14="http://schemas.microsoft.com/office/powerpoint/2010/main" val="30144536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7946D-4D8E-5667-7421-FBB66B4C157F}"/>
              </a:ext>
            </a:extLst>
          </p:cNvPr>
          <p:cNvSpPr>
            <a:spLocks noGrp="1"/>
          </p:cNvSpPr>
          <p:nvPr>
            <p:ph type="title" idx="4294967295"/>
          </p:nvPr>
        </p:nvSpPr>
        <p:spPr>
          <a:xfrm>
            <a:off x="7910283" y="741391"/>
            <a:ext cx="3397017" cy="1616203"/>
          </a:xfrm>
        </p:spPr>
        <p:txBody>
          <a:bodyPr vert="horz" lIns="91440" tIns="45720" rIns="91440" bIns="45720" rtlCol="0" anchor="b">
            <a:normAutofit/>
          </a:bodyPr>
          <a:lstStyle/>
          <a:p>
            <a:r>
              <a:rPr lang="en-US" sz="3200"/>
              <a:t>Medications for Panic Disorder</a:t>
            </a:r>
          </a:p>
        </p:txBody>
      </p:sp>
      <p:pic>
        <p:nvPicPr>
          <p:cNvPr id="8" name="Picture 7" descr="Explore the Causes and Treatments of Panic Attacks and Panic Disorder">
            <a:extLst>
              <a:ext uri="{FF2B5EF4-FFF2-40B4-BE49-F238E27FC236}">
                <a16:creationId xmlns:a16="http://schemas.microsoft.com/office/drawing/2014/main" id="{4E0A4912-B586-4478-A391-D2DBA0026361}"/>
              </a:ext>
            </a:extLst>
          </p:cNvPr>
          <p:cNvPicPr>
            <a:picLocks noChangeAspect="1"/>
          </p:cNvPicPr>
          <p:nvPr/>
        </p:nvPicPr>
        <p:blipFill rotWithShape="1">
          <a:blip r:embed="rId2"/>
          <a:srcRect l="7708" r="11365" b="1"/>
          <a:stretch/>
        </p:blipFill>
        <p:spPr>
          <a:xfrm>
            <a:off x="884698" y="877413"/>
            <a:ext cx="6406903" cy="5043096"/>
          </a:xfrm>
          <a:prstGeom prst="rect">
            <a:avLst/>
          </a:prstGeom>
        </p:spPr>
      </p:pic>
      <p:sp>
        <p:nvSpPr>
          <p:cNvPr id="3" name="Content Placeholder 2">
            <a:extLst>
              <a:ext uri="{FF2B5EF4-FFF2-40B4-BE49-F238E27FC236}">
                <a16:creationId xmlns:a16="http://schemas.microsoft.com/office/drawing/2014/main" id="{7023A184-09A4-7C27-822E-06C50BB49FFB}"/>
              </a:ext>
            </a:extLst>
          </p:cNvPr>
          <p:cNvSpPr>
            <a:spLocks noGrp="1"/>
          </p:cNvSpPr>
          <p:nvPr>
            <p:ph idx="4294967295"/>
          </p:nvPr>
        </p:nvSpPr>
        <p:spPr>
          <a:xfrm>
            <a:off x="7910284" y="2533476"/>
            <a:ext cx="3405415" cy="3447832"/>
          </a:xfrm>
        </p:spPr>
        <p:txBody>
          <a:bodyPr vert="horz" lIns="91440" tIns="45720" rIns="91440" bIns="45720" rtlCol="0" anchor="t">
            <a:normAutofit/>
          </a:bodyPr>
          <a:lstStyle/>
          <a:p>
            <a:r>
              <a:rPr lang="en-US" sz="2000"/>
              <a:t>SSRI's</a:t>
            </a:r>
          </a:p>
          <a:p>
            <a:r>
              <a:rPr lang="en-US" sz="2000"/>
              <a:t>SNRI's</a:t>
            </a:r>
          </a:p>
          <a:p>
            <a:r>
              <a:rPr lang="en-US" sz="2000"/>
              <a:t>Long-acting benzodiazepine (clonazepam)</a:t>
            </a:r>
          </a:p>
          <a:p>
            <a:endParaRPr lang="en-US" sz="2000"/>
          </a:p>
        </p:txBody>
      </p:sp>
    </p:spTree>
    <p:extLst>
      <p:ext uri="{BB962C8B-B14F-4D97-AF65-F5344CB8AC3E}">
        <p14:creationId xmlns:p14="http://schemas.microsoft.com/office/powerpoint/2010/main" val="55705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8B93258-FCA4-D459-E53A-6D8477CB60BA}"/>
              </a:ext>
            </a:extLst>
          </p:cNvPr>
          <p:cNvSpPr>
            <a:spLocks noGrp="1"/>
          </p:cNvSpPr>
          <p:nvPr>
            <p:ph type="title"/>
          </p:nvPr>
        </p:nvSpPr>
        <p:spPr>
          <a:xfrm>
            <a:off x="458958" y="1909857"/>
            <a:ext cx="3441743" cy="2669739"/>
          </a:xfrm>
        </p:spPr>
        <p:txBody>
          <a:bodyPr vert="horz" lIns="91440" tIns="45720" rIns="91440" bIns="45720" rtlCol="0" anchor="t">
            <a:normAutofit/>
          </a:bodyPr>
          <a:lstStyle/>
          <a:p>
            <a:r>
              <a:rPr lang="en-US" sz="4000" kern="1200">
                <a:solidFill>
                  <a:srgbClr val="FFFFFF"/>
                </a:solidFill>
                <a:latin typeface="+mj-lt"/>
                <a:ea typeface="+mj-ea"/>
                <a:cs typeface="+mj-cs"/>
              </a:rPr>
              <a:t>Post-traumatic Stress Disorder (PTSD)</a:t>
            </a:r>
          </a:p>
        </p:txBody>
      </p:sp>
      <p:graphicFrame>
        <p:nvGraphicFramePr>
          <p:cNvPr id="39" name="Content Placeholder 2">
            <a:extLst>
              <a:ext uri="{FF2B5EF4-FFF2-40B4-BE49-F238E27FC236}">
                <a16:creationId xmlns:a16="http://schemas.microsoft.com/office/drawing/2014/main" id="{5F7BFC41-921A-C3D9-EAED-CE6B922F582F}"/>
              </a:ext>
            </a:extLst>
          </p:cNvPr>
          <p:cNvGraphicFramePr>
            <a:graphicFrameLocks noGrp="1"/>
          </p:cNvGraphicFramePr>
          <p:nvPr>
            <p:ph idx="1"/>
            <p:extLst>
              <p:ext uri="{D42A27DB-BD31-4B8C-83A1-F6EECF244321}">
                <p14:modId xmlns:p14="http://schemas.microsoft.com/office/powerpoint/2010/main" val="2714911176"/>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7" name="Graphic 36">
            <a:extLst>
              <a:ext uri="{FF2B5EF4-FFF2-40B4-BE49-F238E27FC236}">
                <a16:creationId xmlns:a16="http://schemas.microsoft.com/office/drawing/2014/main" id="{4622AF6B-9A3E-13ED-B022-D7F49040407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576716" y="6169935"/>
            <a:ext cx="1324638" cy="569903"/>
          </a:xfrm>
          <a:prstGeom prst="rect">
            <a:avLst/>
          </a:prstGeom>
        </p:spPr>
      </p:pic>
    </p:spTree>
    <p:extLst>
      <p:ext uri="{BB962C8B-B14F-4D97-AF65-F5344CB8AC3E}">
        <p14:creationId xmlns:p14="http://schemas.microsoft.com/office/powerpoint/2010/main" val="295574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0F66D8-D0D1-F45C-2B32-E6F83AA88D11}"/>
              </a:ext>
            </a:extLst>
          </p:cNvPr>
          <p:cNvSpPr>
            <a:spLocks noGrp="1"/>
          </p:cNvSpPr>
          <p:nvPr>
            <p:ph type="title"/>
          </p:nvPr>
        </p:nvSpPr>
        <p:spPr>
          <a:xfrm>
            <a:off x="1136397" y="248020"/>
            <a:ext cx="5323715" cy="1642970"/>
          </a:xfrm>
        </p:spPr>
        <p:txBody>
          <a:bodyPr anchor="b">
            <a:normAutofit/>
          </a:bodyPr>
          <a:lstStyle/>
          <a:p>
            <a:r>
              <a:rPr lang="en-US" sz="4000">
                <a:ea typeface="Calibri Light"/>
                <a:cs typeface="Calibri Light"/>
              </a:rPr>
              <a:t>PTSD Symptom Cluster</a:t>
            </a:r>
            <a:endParaRPr lang="en-US" sz="4000"/>
          </a:p>
        </p:txBody>
      </p:sp>
      <p:sp>
        <p:nvSpPr>
          <p:cNvPr id="3" name="Content Placeholder 2">
            <a:extLst>
              <a:ext uri="{FF2B5EF4-FFF2-40B4-BE49-F238E27FC236}">
                <a16:creationId xmlns:a16="http://schemas.microsoft.com/office/drawing/2014/main" id="{5B2AE660-8A36-3F4A-E517-6CC75357F7C2}"/>
              </a:ext>
            </a:extLst>
          </p:cNvPr>
          <p:cNvSpPr>
            <a:spLocks noGrp="1"/>
          </p:cNvSpPr>
          <p:nvPr>
            <p:ph idx="1"/>
          </p:nvPr>
        </p:nvSpPr>
        <p:spPr>
          <a:xfrm>
            <a:off x="457007" y="2405894"/>
            <a:ext cx="6003105" cy="4000750"/>
          </a:xfrm>
        </p:spPr>
        <p:txBody>
          <a:bodyPr vert="horz" lIns="91440" tIns="45720" rIns="91440" bIns="45720" rtlCol="0" anchor="t">
            <a:normAutofit/>
          </a:bodyPr>
          <a:lstStyle/>
          <a:p>
            <a:r>
              <a:rPr lang="en-US" sz="1600">
                <a:ea typeface="Calibri"/>
                <a:cs typeface="Calibri"/>
              </a:rPr>
              <a:t>Intrusion Symptoms - "re-experiencing" the event </a:t>
            </a:r>
          </a:p>
          <a:p>
            <a:pPr lvl="1">
              <a:buFont typeface="Courier New" panose="020B0604020202020204" pitchFamily="34" charset="0"/>
              <a:buChar char="o"/>
            </a:pPr>
            <a:r>
              <a:rPr lang="en-US" sz="1400">
                <a:ea typeface="Calibri"/>
                <a:cs typeface="Calibri"/>
              </a:rPr>
              <a:t>Intrusive thoughts</a:t>
            </a:r>
          </a:p>
          <a:p>
            <a:pPr lvl="1">
              <a:buFont typeface="Courier New" panose="020B0604020202020204" pitchFamily="34" charset="0"/>
              <a:buChar char="o"/>
            </a:pPr>
            <a:r>
              <a:rPr lang="en-US" sz="1400">
                <a:ea typeface="Calibri"/>
                <a:cs typeface="Calibri"/>
              </a:rPr>
              <a:t>Flashbacks</a:t>
            </a:r>
          </a:p>
          <a:p>
            <a:pPr lvl="1">
              <a:buFont typeface="Courier New" panose="020B0604020202020204" pitchFamily="34" charset="0"/>
              <a:buChar char="o"/>
            </a:pPr>
            <a:r>
              <a:rPr lang="en-US" sz="1400">
                <a:ea typeface="Calibri"/>
                <a:cs typeface="Calibri"/>
              </a:rPr>
              <a:t>Can be seen through play in younger children</a:t>
            </a:r>
          </a:p>
          <a:p>
            <a:r>
              <a:rPr lang="en-US" sz="1600">
                <a:ea typeface="Calibri"/>
                <a:cs typeface="Calibri"/>
              </a:rPr>
              <a:t>Avoidance Symptoms</a:t>
            </a:r>
          </a:p>
          <a:p>
            <a:r>
              <a:rPr lang="en-US" sz="1600">
                <a:ea typeface="Calibri"/>
                <a:cs typeface="Calibri"/>
              </a:rPr>
              <a:t>Negative Thoughts and Emotions</a:t>
            </a:r>
          </a:p>
          <a:p>
            <a:pPr lvl="1">
              <a:buFont typeface="Courier New" panose="020B0604020202020204" pitchFamily="34" charset="0"/>
              <a:buChar char="o"/>
            </a:pPr>
            <a:r>
              <a:rPr lang="en-US" sz="1400">
                <a:ea typeface="Calibri"/>
                <a:cs typeface="Calibri"/>
              </a:rPr>
              <a:t>Anxiety, depression, guilt, anger</a:t>
            </a:r>
          </a:p>
          <a:p>
            <a:pPr lvl="1">
              <a:buFont typeface="Courier New" panose="020B0604020202020204" pitchFamily="34" charset="0"/>
              <a:buChar char="o"/>
            </a:pPr>
            <a:r>
              <a:rPr lang="en-US" sz="1400">
                <a:ea typeface="Calibri"/>
                <a:cs typeface="Calibri"/>
              </a:rPr>
              <a:t>Emotional "numbing"</a:t>
            </a:r>
          </a:p>
          <a:p>
            <a:r>
              <a:rPr lang="en-US" sz="1600">
                <a:ea typeface="Calibri"/>
                <a:cs typeface="Calibri"/>
              </a:rPr>
              <a:t>Arousal and Reactivity</a:t>
            </a:r>
          </a:p>
          <a:p>
            <a:pPr lvl="1">
              <a:buFont typeface="Courier New" panose="020B0604020202020204" pitchFamily="34" charset="0"/>
              <a:buChar char="o"/>
            </a:pPr>
            <a:r>
              <a:rPr lang="en-US" sz="1400">
                <a:ea typeface="Calibri"/>
                <a:cs typeface="Calibri"/>
              </a:rPr>
              <a:t>Hypervigilance</a:t>
            </a:r>
          </a:p>
          <a:p>
            <a:pPr lvl="1">
              <a:buFont typeface="Courier New" panose="020B0604020202020204" pitchFamily="34" charset="0"/>
              <a:buChar char="o"/>
            </a:pPr>
            <a:r>
              <a:rPr lang="en-US" sz="1400">
                <a:ea typeface="Calibri"/>
                <a:cs typeface="Calibri"/>
              </a:rPr>
              <a:t>Easily provoked – irritable and quick to anger</a:t>
            </a:r>
          </a:p>
          <a:p>
            <a:pPr lvl="1">
              <a:buFont typeface="Courier New" panose="020B0604020202020204" pitchFamily="34" charset="0"/>
              <a:buChar char="o"/>
            </a:pPr>
            <a:r>
              <a:rPr lang="en-US" sz="1400">
                <a:ea typeface="Calibri"/>
                <a:cs typeface="Calibri"/>
              </a:rPr>
              <a:t>Self-destructive behavior</a:t>
            </a:r>
          </a:p>
          <a:p>
            <a:pPr lvl="1">
              <a:buFont typeface="Courier New" panose="020B0604020202020204" pitchFamily="34" charset="0"/>
              <a:buChar char="o"/>
            </a:pPr>
            <a:r>
              <a:rPr lang="en-US" sz="1400">
                <a:ea typeface="Calibri"/>
                <a:cs typeface="Calibri"/>
              </a:rPr>
              <a:t>Concentration &amp; sleep problems</a:t>
            </a:r>
          </a:p>
          <a:p>
            <a:endParaRPr lang="en-US" sz="1400">
              <a:ea typeface="Calibri"/>
              <a:cs typeface="Calibri"/>
            </a:endParaRPr>
          </a:p>
        </p:txBody>
      </p:sp>
      <p:sp>
        <p:nvSpPr>
          <p:cNvPr id="15" name="Rectangle 14">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hild sitting on a concrete staircase&#10;&#10;Description automatically generated">
            <a:extLst>
              <a:ext uri="{FF2B5EF4-FFF2-40B4-BE49-F238E27FC236}">
                <a16:creationId xmlns:a16="http://schemas.microsoft.com/office/drawing/2014/main" id="{B6147EDE-F108-3447-8618-BCECB47C039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075967" y="1369160"/>
            <a:ext cx="4170530" cy="4151573"/>
          </a:xfrm>
          <a:prstGeom prst="rect">
            <a:avLst/>
          </a:prstGeom>
        </p:spPr>
      </p:pic>
      <p:sp>
        <p:nvSpPr>
          <p:cNvPr id="8" name="TextBox 7">
            <a:extLst>
              <a:ext uri="{FF2B5EF4-FFF2-40B4-BE49-F238E27FC236}">
                <a16:creationId xmlns:a16="http://schemas.microsoft.com/office/drawing/2014/main" id="{F0701FA4-AEE9-6A9B-EE59-BB140934320F}"/>
              </a:ext>
            </a:extLst>
          </p:cNvPr>
          <p:cNvSpPr txBox="1"/>
          <p:nvPr/>
        </p:nvSpPr>
        <p:spPr>
          <a:xfrm>
            <a:off x="8925028" y="5320678"/>
            <a:ext cx="2321469"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36179519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931409-09C0-9204-B8D0-650C9A6C434F}"/>
              </a:ext>
            </a:extLst>
          </p:cNvPr>
          <p:cNvSpPr>
            <a:spLocks noGrp="1"/>
          </p:cNvSpPr>
          <p:nvPr>
            <p:ph type="title"/>
          </p:nvPr>
        </p:nvSpPr>
        <p:spPr>
          <a:xfrm>
            <a:off x="1137033" y="670559"/>
            <a:ext cx="4683321" cy="2148841"/>
          </a:xfrm>
        </p:spPr>
        <p:txBody>
          <a:bodyPr anchor="t">
            <a:normAutofit/>
          </a:bodyPr>
          <a:lstStyle/>
          <a:p>
            <a:r>
              <a:rPr lang="en-US">
                <a:cs typeface="Calibri Light"/>
              </a:rPr>
              <a:t>PTSD in Children</a:t>
            </a:r>
            <a:endParaRPr lang="en-US"/>
          </a:p>
        </p:txBody>
      </p:sp>
      <p:pic>
        <p:nvPicPr>
          <p:cNvPr id="4" name="Picture 3" descr="Child playing on the maze">
            <a:extLst>
              <a:ext uri="{FF2B5EF4-FFF2-40B4-BE49-F238E27FC236}">
                <a16:creationId xmlns:a16="http://schemas.microsoft.com/office/drawing/2014/main" id="{7C6563CF-C86F-4304-6264-BF4481528870}"/>
              </a:ext>
            </a:extLst>
          </p:cNvPr>
          <p:cNvPicPr>
            <a:picLocks noChangeAspect="1"/>
          </p:cNvPicPr>
          <p:nvPr/>
        </p:nvPicPr>
        <p:blipFill rotWithShape="1">
          <a:blip r:embed="rId2"/>
          <a:srcRect t="89"/>
          <a:stretch/>
        </p:blipFill>
        <p:spPr>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3" name="Content Placeholder 2">
            <a:extLst>
              <a:ext uri="{FF2B5EF4-FFF2-40B4-BE49-F238E27FC236}">
                <a16:creationId xmlns:a16="http://schemas.microsoft.com/office/drawing/2014/main" id="{E1244F76-651E-7078-A4EF-19BBB36778AE}"/>
              </a:ext>
            </a:extLst>
          </p:cNvPr>
          <p:cNvSpPr>
            <a:spLocks noGrp="1"/>
          </p:cNvSpPr>
          <p:nvPr>
            <p:ph idx="1"/>
          </p:nvPr>
        </p:nvSpPr>
        <p:spPr>
          <a:xfrm>
            <a:off x="6797004" y="670559"/>
            <a:ext cx="4555782" cy="5445076"/>
          </a:xfrm>
        </p:spPr>
        <p:txBody>
          <a:bodyPr vert="horz" lIns="91440" tIns="45720" rIns="91440" bIns="45720" rtlCol="0" anchor="t">
            <a:noAutofit/>
          </a:bodyPr>
          <a:lstStyle/>
          <a:p>
            <a:r>
              <a:rPr lang="en-US" sz="1600">
                <a:cs typeface="Calibri"/>
              </a:rPr>
              <a:t>Significant distress or impairment in social interactions, school, and other activities</a:t>
            </a:r>
          </a:p>
          <a:p>
            <a:r>
              <a:rPr lang="en-US" sz="1600">
                <a:cs typeface="Calibri"/>
              </a:rPr>
              <a:t>Most common is direct exposure to physical violence</a:t>
            </a:r>
          </a:p>
          <a:p>
            <a:r>
              <a:rPr lang="en-US" sz="1600">
                <a:cs typeface="Calibri"/>
              </a:rPr>
              <a:t>Most common symptoms are:  </a:t>
            </a:r>
          </a:p>
          <a:p>
            <a:pPr lvl="1">
              <a:buFont typeface="Courier New" panose="020B0604020202020204" pitchFamily="34" charset="0"/>
              <a:buChar char="o"/>
            </a:pPr>
            <a:r>
              <a:rPr lang="en-US" sz="1400">
                <a:cs typeface="Calibri"/>
              </a:rPr>
              <a:t>Persistent avoidance of people or places associated with the trauma</a:t>
            </a:r>
          </a:p>
          <a:p>
            <a:pPr lvl="1">
              <a:buFont typeface="Courier New" panose="020B0604020202020204" pitchFamily="34" charset="0"/>
              <a:buChar char="o"/>
            </a:pPr>
            <a:r>
              <a:rPr lang="en-US" sz="1400">
                <a:cs typeface="Calibri"/>
              </a:rPr>
              <a:t>Distress or anxiety when reminded of traumatic event</a:t>
            </a:r>
          </a:p>
          <a:p>
            <a:pPr lvl="1">
              <a:buFont typeface="Courier New" panose="020B0604020202020204" pitchFamily="34" charset="0"/>
              <a:buChar char="o"/>
            </a:pPr>
            <a:r>
              <a:rPr lang="en-US" sz="1400">
                <a:cs typeface="Calibri"/>
              </a:rPr>
              <a:t>Increased irritability &amp; temper tantrums</a:t>
            </a:r>
          </a:p>
          <a:p>
            <a:pPr lvl="1">
              <a:buFont typeface="Courier New" panose="020B0604020202020204" pitchFamily="34" charset="0"/>
              <a:buChar char="o"/>
            </a:pPr>
            <a:r>
              <a:rPr lang="en-US" sz="1400">
                <a:cs typeface="Calibri"/>
              </a:rPr>
              <a:t>Sleep problems</a:t>
            </a:r>
          </a:p>
          <a:p>
            <a:r>
              <a:rPr lang="en-US" sz="1600">
                <a:cs typeface="Calibri"/>
              </a:rPr>
              <a:t>Children as young as preschool can develop PTSD</a:t>
            </a:r>
          </a:p>
          <a:p>
            <a:pPr lvl="1">
              <a:buFont typeface="Courier New" panose="020B0604020202020204" pitchFamily="34" charset="0"/>
              <a:buChar char="o"/>
            </a:pPr>
            <a:r>
              <a:rPr lang="en-US" sz="1400">
                <a:cs typeface="Calibri"/>
              </a:rPr>
              <a:t>Often show symptoms through repetitive play, demand avoidance, and temper tantrums</a:t>
            </a:r>
          </a:p>
          <a:p>
            <a:r>
              <a:rPr lang="en-US" sz="1600">
                <a:cs typeface="Calibri"/>
              </a:rPr>
              <a:t>Girls are 2-3x more likely to develop PTSD</a:t>
            </a:r>
          </a:p>
          <a:p>
            <a:pPr lvl="1">
              <a:buFont typeface="Courier New" panose="020B0604020202020204" pitchFamily="34" charset="0"/>
              <a:buChar char="o"/>
            </a:pPr>
            <a:r>
              <a:rPr lang="en-US" sz="1400">
                <a:cs typeface="Calibri"/>
              </a:rPr>
              <a:t>Possibly related to increase in interpersonal trauma like sexual assault</a:t>
            </a:r>
          </a:p>
          <a:p>
            <a:r>
              <a:rPr lang="en-US" sz="1600">
                <a:cs typeface="Calibri"/>
              </a:rPr>
              <a:t>Associated with conduct disorder, depression, anxiety, and substance use disorders</a:t>
            </a:r>
          </a:p>
        </p:txBody>
      </p:sp>
    </p:spTree>
    <p:extLst>
      <p:ext uri="{BB962C8B-B14F-4D97-AF65-F5344CB8AC3E}">
        <p14:creationId xmlns:p14="http://schemas.microsoft.com/office/powerpoint/2010/main" val="2752302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9F70BB-8217-94D4-9BDE-BB388938C0DE}"/>
              </a:ext>
            </a:extLst>
          </p:cNvPr>
          <p:cNvSpPr>
            <a:spLocks noGrp="1"/>
          </p:cNvSpPr>
          <p:nvPr>
            <p:ph type="sldNum" sz="quarter" idx="12"/>
          </p:nvPr>
        </p:nvSpPr>
        <p:spPr/>
        <p:txBody>
          <a:bodyPr/>
          <a:lstStyle/>
          <a:p>
            <a:fld id="{826F4A02-CD27-45D0-9948-E010779680D7}" type="slidenum">
              <a:rPr lang="en-US" smtClean="0"/>
              <a:pPr/>
              <a:t>4</a:t>
            </a:fld>
            <a:endParaRPr lang="en-US"/>
          </a:p>
        </p:txBody>
      </p:sp>
      <p:sp>
        <p:nvSpPr>
          <p:cNvPr id="3" name="TextBox 2">
            <a:extLst>
              <a:ext uri="{FF2B5EF4-FFF2-40B4-BE49-F238E27FC236}">
                <a16:creationId xmlns:a16="http://schemas.microsoft.com/office/drawing/2014/main" id="{E746A7DE-5D32-1BA7-0AAA-9C3163FB4159}"/>
              </a:ext>
            </a:extLst>
          </p:cNvPr>
          <p:cNvSpPr txBox="1"/>
          <p:nvPr/>
        </p:nvSpPr>
        <p:spPr>
          <a:xfrm>
            <a:off x="2340989" y="2419546"/>
            <a:ext cx="818560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a:ea typeface="Calibri"/>
                <a:cs typeface="Calibri"/>
              </a:rPr>
              <a:t>No disclosures to report. </a:t>
            </a:r>
          </a:p>
        </p:txBody>
      </p:sp>
    </p:spTree>
    <p:extLst>
      <p:ext uri="{BB962C8B-B14F-4D97-AF65-F5344CB8AC3E}">
        <p14:creationId xmlns:p14="http://schemas.microsoft.com/office/powerpoint/2010/main" val="42661978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B66D7F65-E9B6-4775-8355-D095CC73C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C4C422-AF3A-2DE3-0086-5BDB82803205}"/>
              </a:ext>
            </a:extLst>
          </p:cNvPr>
          <p:cNvSpPr>
            <a:spLocks noGrp="1"/>
          </p:cNvSpPr>
          <p:nvPr>
            <p:ph type="title"/>
          </p:nvPr>
        </p:nvSpPr>
        <p:spPr>
          <a:xfrm>
            <a:off x="1136396" y="502021"/>
            <a:ext cx="6173262" cy="1655483"/>
          </a:xfrm>
        </p:spPr>
        <p:txBody>
          <a:bodyPr anchor="b">
            <a:normAutofit/>
          </a:bodyPr>
          <a:lstStyle/>
          <a:p>
            <a:r>
              <a:rPr lang="en-US" sz="4000">
                <a:cs typeface="Calibri Light"/>
              </a:rPr>
              <a:t>Evidence Based Treatment for PTSD</a:t>
            </a:r>
            <a:endParaRPr lang="en-US" sz="4000"/>
          </a:p>
        </p:txBody>
      </p:sp>
      <p:sp>
        <p:nvSpPr>
          <p:cNvPr id="16" name="Content Placeholder 2">
            <a:extLst>
              <a:ext uri="{FF2B5EF4-FFF2-40B4-BE49-F238E27FC236}">
                <a16:creationId xmlns:a16="http://schemas.microsoft.com/office/drawing/2014/main" id="{08CA3FD1-F5B9-B2A3-78C5-5388F08C24AD}"/>
              </a:ext>
            </a:extLst>
          </p:cNvPr>
          <p:cNvSpPr>
            <a:spLocks noGrp="1"/>
          </p:cNvSpPr>
          <p:nvPr>
            <p:ph idx="1"/>
          </p:nvPr>
        </p:nvSpPr>
        <p:spPr>
          <a:xfrm>
            <a:off x="1136397" y="2408518"/>
            <a:ext cx="6173262" cy="3535083"/>
          </a:xfrm>
        </p:spPr>
        <p:txBody>
          <a:bodyPr vert="horz" lIns="91440" tIns="45720" rIns="91440" bIns="45720" rtlCol="0" anchor="t">
            <a:normAutofit/>
          </a:bodyPr>
          <a:lstStyle/>
          <a:p>
            <a:r>
              <a:rPr lang="en-US" sz="2000">
                <a:cs typeface="Calibri"/>
              </a:rPr>
              <a:t>Trauma informed care – general approach to providing sensitive &amp; responsive treatment to survivors</a:t>
            </a:r>
          </a:p>
          <a:p>
            <a:r>
              <a:rPr lang="en-US" sz="2000">
                <a:cs typeface="Calibri"/>
              </a:rPr>
              <a:t>Psychological first aid</a:t>
            </a:r>
          </a:p>
          <a:p>
            <a:pPr lvl="1">
              <a:buFont typeface="Courier New" panose="020B0604020202020204" pitchFamily="34" charset="0"/>
              <a:buChar char="o"/>
            </a:pPr>
            <a:r>
              <a:rPr lang="en-US" sz="1800">
                <a:cs typeface="Calibri"/>
              </a:rPr>
              <a:t>Preventative of PTSD after experiencing a catastrophic event</a:t>
            </a:r>
          </a:p>
          <a:p>
            <a:r>
              <a:rPr lang="en-US" sz="2000">
                <a:cs typeface="Calibri"/>
              </a:rPr>
              <a:t>Prolonged exposure therapy (PET)</a:t>
            </a:r>
          </a:p>
          <a:p>
            <a:r>
              <a:rPr lang="en-US" sz="2000">
                <a:cs typeface="Calibri"/>
              </a:rPr>
              <a:t>Trauma-focused Cognitive Behavioral Therapy (TF-CBT)</a:t>
            </a:r>
          </a:p>
          <a:p>
            <a:r>
              <a:rPr lang="en-US" sz="2000">
                <a:cs typeface="Calibri"/>
              </a:rPr>
              <a:t>Medications to treat underlying mood or regulation disorders – can help kids tolerate PET and/or TF-CBT</a:t>
            </a:r>
          </a:p>
          <a:p>
            <a:endParaRPr lang="en-US" sz="2000">
              <a:cs typeface="Calibri"/>
            </a:endParaRPr>
          </a:p>
          <a:p>
            <a:endParaRPr lang="en-US" sz="2000">
              <a:cs typeface="Calibri"/>
            </a:endParaRPr>
          </a:p>
        </p:txBody>
      </p:sp>
      <p:pic>
        <p:nvPicPr>
          <p:cNvPr id="25" name="Picture 24" descr="Paper head with rainbow gears">
            <a:extLst>
              <a:ext uri="{FF2B5EF4-FFF2-40B4-BE49-F238E27FC236}">
                <a16:creationId xmlns:a16="http://schemas.microsoft.com/office/drawing/2014/main" id="{C45D0AD8-A21E-1E51-B945-8EBF05A0CB1B}"/>
              </a:ext>
            </a:extLst>
          </p:cNvPr>
          <p:cNvPicPr>
            <a:picLocks noChangeAspect="1"/>
          </p:cNvPicPr>
          <p:nvPr/>
        </p:nvPicPr>
        <p:blipFill rotWithShape="1">
          <a:blip r:embed="rId2"/>
          <a:srcRect l="4630" r="221" b="3"/>
          <a:stretch/>
        </p:blipFill>
        <p:spPr>
          <a:xfrm>
            <a:off x="8115300" y="-12515"/>
            <a:ext cx="4076700" cy="6418631"/>
          </a:xfrm>
          <a:prstGeom prst="rect">
            <a:avLst/>
          </a:prstGeom>
        </p:spPr>
      </p:pic>
      <p:sp>
        <p:nvSpPr>
          <p:cNvPr id="32" name="Rectangle 31">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7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00281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AF59D3-636A-E8AA-CDC8-3F8AF08D9E02}"/>
              </a:ext>
            </a:extLst>
          </p:cNvPr>
          <p:cNvSpPr>
            <a:spLocks noGrp="1"/>
          </p:cNvSpPr>
          <p:nvPr>
            <p:ph type="title"/>
          </p:nvPr>
        </p:nvSpPr>
        <p:spPr>
          <a:xfrm>
            <a:off x="5596501" y="501594"/>
            <a:ext cx="5754896" cy="1655483"/>
          </a:xfrm>
        </p:spPr>
        <p:txBody>
          <a:bodyPr anchor="b">
            <a:normAutofit/>
          </a:bodyPr>
          <a:lstStyle/>
          <a:p>
            <a:r>
              <a:rPr lang="en-US" sz="4000">
                <a:cs typeface="Calibri Light"/>
              </a:rPr>
              <a:t>Pediatric Schizophrenia &amp; Psychosis</a:t>
            </a:r>
            <a:endParaRPr lang="en-US" sz="4000"/>
          </a:p>
        </p:txBody>
      </p:sp>
      <p:pic>
        <p:nvPicPr>
          <p:cNvPr id="4" name="Picture 3" descr="Child wearing pilot helmet">
            <a:extLst>
              <a:ext uri="{FF2B5EF4-FFF2-40B4-BE49-F238E27FC236}">
                <a16:creationId xmlns:a16="http://schemas.microsoft.com/office/drawing/2014/main" id="{68C239A1-ABE2-EC98-22A3-8F5B52166FB2}"/>
              </a:ext>
            </a:extLst>
          </p:cNvPr>
          <p:cNvPicPr>
            <a:picLocks noChangeAspect="1"/>
          </p:cNvPicPr>
          <p:nvPr/>
        </p:nvPicPr>
        <p:blipFill rotWithShape="1">
          <a:blip r:embed="rId2"/>
          <a:srcRect l="16199" r="20361" b="-2"/>
          <a:stretch/>
        </p:blipFill>
        <p:spPr>
          <a:xfrm>
            <a:off x="1068130" y="1028701"/>
            <a:ext cx="3876165" cy="4338170"/>
          </a:xfrm>
          <a:prstGeom prst="rect">
            <a:avLst/>
          </a:prstGeom>
        </p:spPr>
      </p:pic>
      <p:sp>
        <p:nvSpPr>
          <p:cNvPr id="3" name="Content Placeholder 2">
            <a:extLst>
              <a:ext uri="{FF2B5EF4-FFF2-40B4-BE49-F238E27FC236}">
                <a16:creationId xmlns:a16="http://schemas.microsoft.com/office/drawing/2014/main" id="{9A080767-42A3-4E3C-F2EE-11B033AE0149}"/>
              </a:ext>
            </a:extLst>
          </p:cNvPr>
          <p:cNvSpPr>
            <a:spLocks noGrp="1"/>
          </p:cNvSpPr>
          <p:nvPr>
            <p:ph idx="1"/>
          </p:nvPr>
        </p:nvSpPr>
        <p:spPr>
          <a:xfrm>
            <a:off x="5596502" y="2405894"/>
            <a:ext cx="5754896" cy="3469848"/>
          </a:xfrm>
        </p:spPr>
        <p:txBody>
          <a:bodyPr vert="horz" lIns="91440" tIns="45720" rIns="91440" bIns="45720" rtlCol="0" anchor="t">
            <a:normAutofit/>
          </a:bodyPr>
          <a:lstStyle/>
          <a:p>
            <a:r>
              <a:rPr lang="en-US" sz="1600">
                <a:cs typeface="Calibri"/>
              </a:rPr>
              <a:t>Psychotic disorder in which the youth's thoughts, feelings, and actions reflect a lack of contact with reality</a:t>
            </a:r>
          </a:p>
          <a:p>
            <a:r>
              <a:rPr lang="en-US" sz="1600">
                <a:cs typeface="Calibri"/>
              </a:rPr>
              <a:t> Highly genetic </a:t>
            </a:r>
          </a:p>
          <a:p>
            <a:r>
              <a:rPr lang="en-US" sz="1600">
                <a:cs typeface="Calibri"/>
              </a:rPr>
              <a:t>Rare in kids – significant impairment when present</a:t>
            </a:r>
          </a:p>
          <a:p>
            <a:r>
              <a:rPr lang="en-US" sz="1600">
                <a:cs typeface="Calibri"/>
              </a:rPr>
              <a:t>Typically emerges in early 20's</a:t>
            </a:r>
          </a:p>
          <a:p>
            <a:r>
              <a:rPr lang="en-US" sz="1600">
                <a:cs typeface="Calibri"/>
              </a:rPr>
              <a:t>Distinct stages of disease each with their own unique symptom cluster</a:t>
            </a:r>
          </a:p>
          <a:p>
            <a:pPr lvl="1">
              <a:buFont typeface="Courier New" panose="020B0604020202020204" pitchFamily="34" charset="0"/>
              <a:buChar char="o"/>
            </a:pPr>
            <a:r>
              <a:rPr lang="en-US" sz="1400">
                <a:cs typeface="Calibri"/>
              </a:rPr>
              <a:t>Premorbid – early childhood – developmental delays</a:t>
            </a:r>
          </a:p>
          <a:p>
            <a:pPr lvl="1">
              <a:buFont typeface="Courier New" panose="020B0604020202020204" pitchFamily="34" charset="0"/>
              <a:buChar char="o"/>
            </a:pPr>
            <a:r>
              <a:rPr lang="en-US" sz="1400">
                <a:cs typeface="Calibri"/>
              </a:rPr>
              <a:t>Prodromal – noticeable symptoms emerge 2-6 years before first psychotic episode – general decline in functioning </a:t>
            </a:r>
          </a:p>
          <a:p>
            <a:pPr lvl="1">
              <a:buFont typeface="Courier New" panose="020B0604020202020204" pitchFamily="34" charset="0"/>
              <a:buChar char="o"/>
            </a:pPr>
            <a:r>
              <a:rPr lang="en-US" sz="1400">
                <a:cs typeface="Calibri"/>
              </a:rPr>
              <a:t>Acute – positive symptoms</a:t>
            </a:r>
          </a:p>
          <a:p>
            <a:pPr lvl="1">
              <a:buFont typeface="Courier New" panose="020B0604020202020204" pitchFamily="34" charset="0"/>
              <a:buChar char="o"/>
            </a:pPr>
            <a:r>
              <a:rPr lang="en-US" sz="1400">
                <a:cs typeface="Calibri"/>
              </a:rPr>
              <a:t>Residual – chronic problems</a:t>
            </a:r>
          </a:p>
          <a:p>
            <a:endParaRPr lang="en-US" sz="1600">
              <a:cs typeface="Calibri"/>
            </a:endParaRPr>
          </a:p>
        </p:txBody>
      </p:sp>
      <p:sp>
        <p:nvSpPr>
          <p:cNvPr id="11" name="Rectangle 10">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07135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4" name="Rectangle 13">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7A42BD-2840-B4D6-CCB2-9B7ED2E06817}"/>
              </a:ext>
            </a:extLst>
          </p:cNvPr>
          <p:cNvSpPr>
            <a:spLocks noGrp="1"/>
          </p:cNvSpPr>
          <p:nvPr>
            <p:ph type="title"/>
          </p:nvPr>
        </p:nvSpPr>
        <p:spPr>
          <a:xfrm>
            <a:off x="761803" y="350196"/>
            <a:ext cx="4646904" cy="1624520"/>
          </a:xfrm>
        </p:spPr>
        <p:txBody>
          <a:bodyPr anchor="ctr">
            <a:normAutofit/>
          </a:bodyPr>
          <a:lstStyle/>
          <a:p>
            <a:r>
              <a:rPr lang="en-US" sz="3700">
                <a:cs typeface="Calibri Light"/>
              </a:rPr>
              <a:t>Pediatric Schizophrenia Symptoms</a:t>
            </a:r>
            <a:endParaRPr lang="en-US" sz="3700"/>
          </a:p>
        </p:txBody>
      </p:sp>
      <p:sp>
        <p:nvSpPr>
          <p:cNvPr id="15" name="Content Placeholder 2">
            <a:extLst>
              <a:ext uri="{FF2B5EF4-FFF2-40B4-BE49-F238E27FC236}">
                <a16:creationId xmlns:a16="http://schemas.microsoft.com/office/drawing/2014/main" id="{BE951C8F-CE81-99EC-00DE-D7FD3D218090}"/>
              </a:ext>
            </a:extLst>
          </p:cNvPr>
          <p:cNvSpPr>
            <a:spLocks noGrp="1"/>
          </p:cNvSpPr>
          <p:nvPr>
            <p:ph idx="1"/>
          </p:nvPr>
        </p:nvSpPr>
        <p:spPr>
          <a:xfrm>
            <a:off x="761802" y="2457450"/>
            <a:ext cx="4646905" cy="3898899"/>
          </a:xfrm>
        </p:spPr>
        <p:txBody>
          <a:bodyPr vert="horz" lIns="91440" tIns="45720" rIns="91440" bIns="45720" rtlCol="0" anchor="ctr">
            <a:normAutofit lnSpcReduction="10000"/>
          </a:bodyPr>
          <a:lstStyle/>
          <a:p>
            <a:r>
              <a:rPr lang="en-US" sz="2000">
                <a:cs typeface="Calibri"/>
              </a:rPr>
              <a:t>Hallucinations (auditory or visual)</a:t>
            </a:r>
            <a:endParaRPr lang="en-US" sz="2000"/>
          </a:p>
          <a:p>
            <a:r>
              <a:rPr lang="en-US" sz="2000">
                <a:cs typeface="Calibri"/>
              </a:rPr>
              <a:t>Delusions (fixed thought processes)</a:t>
            </a:r>
          </a:p>
          <a:p>
            <a:r>
              <a:rPr lang="en-US" sz="2000">
                <a:cs typeface="Calibri"/>
              </a:rPr>
              <a:t>Peculiar speech &amp; language</a:t>
            </a:r>
          </a:p>
          <a:p>
            <a:r>
              <a:rPr lang="en-US" sz="2000">
                <a:cs typeface="Calibri"/>
              </a:rPr>
              <a:t>Disturbances in movement &amp; coordination</a:t>
            </a:r>
          </a:p>
          <a:p>
            <a:r>
              <a:rPr lang="en-US" sz="2000">
                <a:cs typeface="Calibri"/>
              </a:rPr>
              <a:t>Disturbances in affect</a:t>
            </a:r>
          </a:p>
          <a:p>
            <a:pPr lvl="1">
              <a:buFont typeface="Courier New,monospace" panose="020B0604020202020204" pitchFamily="34" charset="0"/>
              <a:buChar char="o"/>
            </a:pPr>
            <a:r>
              <a:rPr lang="en-US" sz="1800">
                <a:cs typeface="Calibri"/>
              </a:rPr>
              <a:t>Diminished emotional expression</a:t>
            </a:r>
          </a:p>
          <a:p>
            <a:pPr lvl="1">
              <a:buFont typeface="Courier New,monospace" panose="020B0604020202020204" pitchFamily="34" charset="0"/>
              <a:buChar char="o"/>
            </a:pPr>
            <a:r>
              <a:rPr lang="en-US" sz="1800">
                <a:cs typeface="Calibri"/>
              </a:rPr>
              <a:t>Inappropriate emotional reactions to stimuli</a:t>
            </a:r>
          </a:p>
          <a:p>
            <a:r>
              <a:rPr lang="en-US" sz="2000">
                <a:cs typeface="Calibri"/>
              </a:rPr>
              <a:t>Mood disturbances</a:t>
            </a:r>
          </a:p>
          <a:p>
            <a:r>
              <a:rPr lang="en-US" sz="1900" i="1">
                <a:cs typeface="Calibri"/>
              </a:rPr>
              <a:t>Psychosis can occur with acute mania and/or substance use</a:t>
            </a:r>
          </a:p>
          <a:p>
            <a:endParaRPr lang="en-US" sz="2000">
              <a:cs typeface="Calibri"/>
            </a:endParaRPr>
          </a:p>
        </p:txBody>
      </p:sp>
      <p:pic>
        <p:nvPicPr>
          <p:cNvPr id="16" name="Picture 15" descr="Empty speech bubbles">
            <a:extLst>
              <a:ext uri="{FF2B5EF4-FFF2-40B4-BE49-F238E27FC236}">
                <a16:creationId xmlns:a16="http://schemas.microsoft.com/office/drawing/2014/main" id="{D64B2375-23B9-E693-81A2-505A5F822995}"/>
              </a:ext>
            </a:extLst>
          </p:cNvPr>
          <p:cNvPicPr>
            <a:picLocks noChangeAspect="1"/>
          </p:cNvPicPr>
          <p:nvPr/>
        </p:nvPicPr>
        <p:blipFill rotWithShape="1">
          <a:blip r:embed="rId2"/>
          <a:srcRect l="26176" r="14510" b="-3"/>
          <a:stretch/>
        </p:blipFill>
        <p:spPr>
          <a:xfrm>
            <a:off x="6096000" y="1"/>
            <a:ext cx="6102825" cy="6858000"/>
          </a:xfrm>
          <a:prstGeom prst="rect">
            <a:avLst/>
          </a:prstGeom>
        </p:spPr>
      </p:pic>
    </p:spTree>
    <p:extLst>
      <p:ext uri="{BB962C8B-B14F-4D97-AF65-F5344CB8AC3E}">
        <p14:creationId xmlns:p14="http://schemas.microsoft.com/office/powerpoint/2010/main" val="25699441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Blue Pills Free Stock Photo - Public Domain Pictures">
            <a:extLst>
              <a:ext uri="{FF2B5EF4-FFF2-40B4-BE49-F238E27FC236}">
                <a16:creationId xmlns:a16="http://schemas.microsoft.com/office/drawing/2014/main" id="{7A8CF942-5ABE-4FDD-A2A4-15C5764E42A0}"/>
              </a:ext>
            </a:extLst>
          </p:cNvPr>
          <p:cNvPicPr>
            <a:picLocks noChangeAspect="1"/>
          </p:cNvPicPr>
          <p:nvPr/>
        </p:nvPicPr>
        <p:blipFill rotWithShape="1">
          <a:blip r:embed="rId2"/>
          <a:srcRect t="5436"/>
          <a:stretch/>
        </p:blipFill>
        <p:spPr>
          <a:xfrm>
            <a:off x="2522356" y="10"/>
            <a:ext cx="9669642" cy="6857990"/>
          </a:xfrm>
          <a:prstGeom prst="rect">
            <a:avLst/>
          </a:prstGeom>
        </p:spPr>
      </p:pic>
      <p:sp>
        <p:nvSpPr>
          <p:cNvPr id="32" name="Rectangle 3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C8A015-49AE-4AB6-B545-F09E0705977D}"/>
              </a:ext>
            </a:extLst>
          </p:cNvPr>
          <p:cNvSpPr>
            <a:spLocks noGrp="1"/>
          </p:cNvSpPr>
          <p:nvPr>
            <p:ph type="title"/>
          </p:nvPr>
        </p:nvSpPr>
        <p:spPr>
          <a:xfrm>
            <a:off x="838200" y="365125"/>
            <a:ext cx="3822189" cy="1899912"/>
          </a:xfrm>
        </p:spPr>
        <p:txBody>
          <a:bodyPr>
            <a:normAutofit/>
          </a:bodyPr>
          <a:lstStyle/>
          <a:p>
            <a:r>
              <a:rPr lang="en-US" sz="4000">
                <a:cs typeface="Calibri Light"/>
              </a:rPr>
              <a:t>Schizophrenia Treatment </a:t>
            </a:r>
            <a:endParaRPr lang="en-US" sz="4000"/>
          </a:p>
        </p:txBody>
      </p:sp>
      <p:sp>
        <p:nvSpPr>
          <p:cNvPr id="3" name="Content Placeholder 2">
            <a:extLst>
              <a:ext uri="{FF2B5EF4-FFF2-40B4-BE49-F238E27FC236}">
                <a16:creationId xmlns:a16="http://schemas.microsoft.com/office/drawing/2014/main" id="{53C147CA-C139-B292-311E-718730497B52}"/>
              </a:ext>
            </a:extLst>
          </p:cNvPr>
          <p:cNvSpPr>
            <a:spLocks noGrp="1"/>
          </p:cNvSpPr>
          <p:nvPr>
            <p:ph idx="1"/>
          </p:nvPr>
        </p:nvSpPr>
        <p:spPr>
          <a:xfrm>
            <a:off x="838200" y="2434201"/>
            <a:ext cx="3822189" cy="3742762"/>
          </a:xfrm>
        </p:spPr>
        <p:txBody>
          <a:bodyPr vert="horz" lIns="91440" tIns="45720" rIns="91440" bIns="45720" rtlCol="0" anchor="t">
            <a:normAutofit/>
          </a:bodyPr>
          <a:lstStyle/>
          <a:p>
            <a:pPr marL="0" indent="0">
              <a:buNone/>
            </a:pPr>
            <a:r>
              <a:rPr lang="en-US" sz="2000" b="1">
                <a:cs typeface="Calibri"/>
              </a:rPr>
              <a:t>Medications! </a:t>
            </a:r>
          </a:p>
          <a:p>
            <a:r>
              <a:rPr lang="en-US" sz="1300">
                <a:cs typeface="Calibri"/>
              </a:rPr>
              <a:t>Conventional antipsychotics</a:t>
            </a:r>
            <a:endParaRPr lang="en-US" sz="1300"/>
          </a:p>
          <a:p>
            <a:pPr lvl="1">
              <a:buFont typeface="Courier New" panose="020B0604020202020204" pitchFamily="34" charset="0"/>
              <a:buChar char="o"/>
            </a:pPr>
            <a:r>
              <a:rPr lang="en-US" sz="1300">
                <a:cs typeface="Calibri"/>
              </a:rPr>
              <a:t>Haldol most well known</a:t>
            </a:r>
          </a:p>
          <a:p>
            <a:pPr lvl="1">
              <a:buFont typeface="Courier New" panose="020B0604020202020204" pitchFamily="34" charset="0"/>
              <a:buChar char="o"/>
            </a:pPr>
            <a:r>
              <a:rPr lang="en-US" sz="1300">
                <a:cs typeface="Calibri"/>
              </a:rPr>
              <a:t>Lots of side effects – tardive dyskinesia</a:t>
            </a:r>
          </a:p>
          <a:p>
            <a:r>
              <a:rPr lang="en-US" sz="1300">
                <a:cs typeface="Calibri"/>
              </a:rPr>
              <a:t>Atypical antipsychotics</a:t>
            </a:r>
          </a:p>
          <a:p>
            <a:pPr lvl="1">
              <a:buFont typeface="Courier New" panose="020B0604020202020204" pitchFamily="34" charset="0"/>
              <a:buChar char="o"/>
            </a:pPr>
            <a:r>
              <a:rPr lang="en-US" sz="1300">
                <a:cs typeface="Calibri"/>
              </a:rPr>
              <a:t>Aripiprazole (Abilify), olanzapine (Zyprexa), quetiapine (Seroquel), risperidone (Risperdal)</a:t>
            </a:r>
          </a:p>
          <a:p>
            <a:r>
              <a:rPr lang="en-US" sz="1300">
                <a:cs typeface="Calibri"/>
              </a:rPr>
              <a:t>38-72%  of youths show symptom reduction with medication</a:t>
            </a:r>
          </a:p>
          <a:p>
            <a:r>
              <a:rPr lang="en-US" sz="1300">
                <a:cs typeface="Calibri"/>
              </a:rPr>
              <a:t>Recommended use for 6-18 months after first psychotic episode</a:t>
            </a:r>
          </a:p>
          <a:p>
            <a:pPr lvl="1">
              <a:buFont typeface="Courier New" panose="020B0604020202020204" pitchFamily="34" charset="0"/>
              <a:buChar char="o"/>
            </a:pPr>
            <a:r>
              <a:rPr lang="en-US" sz="1300">
                <a:cs typeface="Calibri"/>
              </a:rPr>
              <a:t>71-77% of youths stopped taking medication within first 180 days</a:t>
            </a:r>
          </a:p>
          <a:p>
            <a:pPr lvl="1">
              <a:buFont typeface="Courier New" panose="020B0604020202020204" pitchFamily="34" charset="0"/>
              <a:buChar char="o"/>
            </a:pPr>
            <a:r>
              <a:rPr lang="en-US" sz="1300">
                <a:cs typeface="Calibri"/>
              </a:rPr>
              <a:t>Predictive of relapse</a:t>
            </a:r>
          </a:p>
        </p:txBody>
      </p:sp>
    </p:spTree>
    <p:extLst>
      <p:ext uri="{BB962C8B-B14F-4D97-AF65-F5344CB8AC3E}">
        <p14:creationId xmlns:p14="http://schemas.microsoft.com/office/powerpoint/2010/main" val="11154729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853EDF-DE20-9E3D-69BA-715769B6F93C}"/>
              </a:ext>
            </a:extLst>
          </p:cNvPr>
          <p:cNvSpPr txBox="1"/>
          <p:nvPr/>
        </p:nvSpPr>
        <p:spPr>
          <a:xfrm>
            <a:off x="2389908" y="2421081"/>
            <a:ext cx="7862453" cy="1015663"/>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a:solidFill>
                  <a:schemeClr val="bg1"/>
                </a:solidFill>
                <a:ea typeface="Calibri"/>
                <a:cs typeface="Calibri"/>
              </a:rPr>
              <a:t>Substance Use Disorders</a:t>
            </a:r>
          </a:p>
        </p:txBody>
      </p:sp>
    </p:spTree>
    <p:extLst>
      <p:ext uri="{BB962C8B-B14F-4D97-AF65-F5344CB8AC3E}">
        <p14:creationId xmlns:p14="http://schemas.microsoft.com/office/powerpoint/2010/main" val="3345600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enage girl driving car">
            <a:extLst>
              <a:ext uri="{FF2B5EF4-FFF2-40B4-BE49-F238E27FC236}">
                <a16:creationId xmlns:a16="http://schemas.microsoft.com/office/drawing/2014/main" id="{2E234EB5-0A03-0AB9-D23A-66D50A915415}"/>
              </a:ext>
            </a:extLst>
          </p:cNvPr>
          <p:cNvPicPr>
            <a:picLocks noChangeAspect="1"/>
          </p:cNvPicPr>
          <p:nvPr/>
        </p:nvPicPr>
        <p:blipFill rotWithShape="1">
          <a:blip r:embed="rId2"/>
          <a:srcRect l="4441" r="1442" b="-1"/>
          <a:stretch/>
        </p:blipFill>
        <p:spPr>
          <a:xfrm>
            <a:off x="1" y="10"/>
            <a:ext cx="9669642" cy="6857990"/>
          </a:xfrm>
          <a:prstGeom prst="rect">
            <a:avLst/>
          </a:prstGeom>
        </p:spPr>
      </p:pic>
      <p:sp>
        <p:nvSpPr>
          <p:cNvPr id="35" name="Rectangle 3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6DC6B9-535A-8E0D-6F9C-73019755788E}"/>
              </a:ext>
            </a:extLst>
          </p:cNvPr>
          <p:cNvSpPr>
            <a:spLocks noGrp="1"/>
          </p:cNvSpPr>
          <p:nvPr>
            <p:ph type="title"/>
          </p:nvPr>
        </p:nvSpPr>
        <p:spPr>
          <a:xfrm>
            <a:off x="7531610" y="365125"/>
            <a:ext cx="3822189" cy="1899912"/>
          </a:xfrm>
        </p:spPr>
        <p:txBody>
          <a:bodyPr>
            <a:normAutofit/>
          </a:bodyPr>
          <a:lstStyle/>
          <a:p>
            <a:r>
              <a:rPr lang="en-US" sz="4000">
                <a:ea typeface="Calibri Light"/>
                <a:cs typeface="Calibri Light"/>
              </a:rPr>
              <a:t>Substance Use Disorders</a:t>
            </a:r>
            <a:br>
              <a:rPr lang="en-US" sz="4000">
                <a:ea typeface="Calibri Light"/>
                <a:cs typeface="Calibri Light"/>
              </a:rPr>
            </a:br>
            <a:r>
              <a:rPr lang="en-US" sz="4000">
                <a:cs typeface="Calibri Light"/>
              </a:rPr>
              <a:t>(SUD)</a:t>
            </a:r>
          </a:p>
        </p:txBody>
      </p:sp>
      <p:sp>
        <p:nvSpPr>
          <p:cNvPr id="3" name="Content Placeholder 2">
            <a:extLst>
              <a:ext uri="{FF2B5EF4-FFF2-40B4-BE49-F238E27FC236}">
                <a16:creationId xmlns:a16="http://schemas.microsoft.com/office/drawing/2014/main" id="{BEE711CB-39BD-40C1-E5D5-E07CC83CDD5C}"/>
              </a:ext>
            </a:extLst>
          </p:cNvPr>
          <p:cNvSpPr>
            <a:spLocks noGrp="1"/>
          </p:cNvSpPr>
          <p:nvPr>
            <p:ph idx="1"/>
          </p:nvPr>
        </p:nvSpPr>
        <p:spPr>
          <a:xfrm>
            <a:off x="7002444" y="2434201"/>
            <a:ext cx="4361938" cy="3753345"/>
          </a:xfrm>
        </p:spPr>
        <p:txBody>
          <a:bodyPr vert="horz" lIns="91440" tIns="45720" rIns="91440" bIns="45720" rtlCol="0" anchor="t">
            <a:normAutofit/>
          </a:bodyPr>
          <a:lstStyle/>
          <a:p>
            <a:r>
              <a:rPr lang="en-US" sz="1400">
                <a:ea typeface="+mn-lt"/>
                <a:cs typeface="+mn-lt"/>
              </a:rPr>
              <a:t>Orderly &amp; predictive pattern – nicotine – alcohol – marijuana </a:t>
            </a:r>
            <a:endParaRPr lang="en-US" sz="1400">
              <a:ea typeface="Calibri"/>
              <a:cs typeface="Calibri"/>
            </a:endParaRPr>
          </a:p>
          <a:p>
            <a:r>
              <a:rPr lang="en-US" sz="1400">
                <a:ea typeface="Calibri"/>
                <a:cs typeface="Calibri"/>
              </a:rPr>
              <a:t>More likely to misuse prescription drugs than other illicit drugs</a:t>
            </a:r>
            <a:endParaRPr lang="en-US" sz="1400">
              <a:cs typeface="Calibri"/>
            </a:endParaRPr>
          </a:p>
          <a:p>
            <a:r>
              <a:rPr lang="en-US" sz="1400">
                <a:ea typeface="Calibri"/>
                <a:cs typeface="Calibri"/>
              </a:rPr>
              <a:t>Most important predictor of later development of an SUD – age when first try alcohol or other drugs</a:t>
            </a:r>
          </a:p>
          <a:p>
            <a:pPr lvl="1">
              <a:buFont typeface="Courier New" panose="020B0604020202020204" pitchFamily="34" charset="0"/>
              <a:buChar char="o"/>
            </a:pPr>
            <a:r>
              <a:rPr lang="en-US" sz="1400">
                <a:ea typeface="Calibri"/>
                <a:cs typeface="Calibri"/>
              </a:rPr>
              <a:t>Particular risk if started use before age 13</a:t>
            </a:r>
          </a:p>
          <a:p>
            <a:r>
              <a:rPr lang="en-US" sz="1400">
                <a:ea typeface="Calibri"/>
                <a:cs typeface="Calibri"/>
              </a:rPr>
              <a:t>Boys are more likely to have behavioral or conduct problems &amp; have higher likelihood of legal problems</a:t>
            </a:r>
          </a:p>
          <a:p>
            <a:r>
              <a:rPr lang="en-US" sz="1400">
                <a:ea typeface="Calibri"/>
                <a:cs typeface="Calibri"/>
              </a:rPr>
              <a:t>Girls are more likely to have emotional disturbances &amp; have higher rate of family conflict &amp; sexual abuse</a:t>
            </a:r>
          </a:p>
          <a:p>
            <a:r>
              <a:rPr lang="en-US" sz="1400">
                <a:ea typeface="Calibri"/>
                <a:cs typeface="Calibri"/>
              </a:rPr>
              <a:t>Native American youths have highest rate of substance use overall</a:t>
            </a:r>
          </a:p>
          <a:p>
            <a:endParaRPr lang="en-US" sz="1400">
              <a:ea typeface="Calibri"/>
              <a:cs typeface="Calibri"/>
            </a:endParaRPr>
          </a:p>
          <a:p>
            <a:endParaRPr lang="en-US" sz="1400">
              <a:ea typeface="Calibri"/>
              <a:cs typeface="Calibri"/>
            </a:endParaRPr>
          </a:p>
        </p:txBody>
      </p:sp>
      <p:pic>
        <p:nvPicPr>
          <p:cNvPr id="6" name="Graphic 5">
            <a:extLst>
              <a:ext uri="{FF2B5EF4-FFF2-40B4-BE49-F238E27FC236}">
                <a16:creationId xmlns:a16="http://schemas.microsoft.com/office/drawing/2014/main" id="{508FAEC3-C9B5-0451-3E20-E8ECF546EE4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05869" y="6189308"/>
            <a:ext cx="1324638" cy="569903"/>
          </a:xfrm>
          <a:prstGeom prst="rect">
            <a:avLst/>
          </a:prstGeom>
        </p:spPr>
      </p:pic>
    </p:spTree>
    <p:extLst>
      <p:ext uri="{BB962C8B-B14F-4D97-AF65-F5344CB8AC3E}">
        <p14:creationId xmlns:p14="http://schemas.microsoft.com/office/powerpoint/2010/main" val="13620940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E1ECD80-022B-8AC3-657F-4B946A31C58C}"/>
              </a:ext>
            </a:extLst>
          </p:cNvPr>
          <p:cNvSpPr>
            <a:spLocks noGrp="1"/>
          </p:cNvSpPr>
          <p:nvPr>
            <p:ph type="title"/>
          </p:nvPr>
        </p:nvSpPr>
        <p:spPr>
          <a:xfrm>
            <a:off x="838200" y="609600"/>
            <a:ext cx="3739341" cy="1330839"/>
          </a:xfrm>
        </p:spPr>
        <p:txBody>
          <a:bodyPr>
            <a:normAutofit/>
          </a:bodyPr>
          <a:lstStyle/>
          <a:p>
            <a:r>
              <a:rPr lang="en-US">
                <a:cs typeface="Calibri Light"/>
              </a:rPr>
              <a:t>SUD Criteria</a:t>
            </a:r>
            <a:endParaRPr lang="en-US"/>
          </a:p>
        </p:txBody>
      </p:sp>
      <p:sp>
        <p:nvSpPr>
          <p:cNvPr id="3" name="Content Placeholder 2">
            <a:extLst>
              <a:ext uri="{FF2B5EF4-FFF2-40B4-BE49-F238E27FC236}">
                <a16:creationId xmlns:a16="http://schemas.microsoft.com/office/drawing/2014/main" id="{7922E5DF-6A03-4DFB-184F-793812092060}"/>
              </a:ext>
            </a:extLst>
          </p:cNvPr>
          <p:cNvSpPr>
            <a:spLocks noGrp="1"/>
          </p:cNvSpPr>
          <p:nvPr>
            <p:ph idx="1"/>
          </p:nvPr>
        </p:nvSpPr>
        <p:spPr>
          <a:xfrm>
            <a:off x="322616" y="2194102"/>
            <a:ext cx="3966751" cy="3845086"/>
          </a:xfrm>
        </p:spPr>
        <p:txBody>
          <a:bodyPr vert="horz" lIns="91440" tIns="45720" rIns="91440" bIns="45720" rtlCol="0" anchor="t">
            <a:normAutofit/>
          </a:bodyPr>
          <a:lstStyle/>
          <a:p>
            <a:r>
              <a:rPr lang="en-US" sz="1800">
                <a:cs typeface="Calibri"/>
              </a:rPr>
              <a:t>Impaired Control</a:t>
            </a:r>
          </a:p>
          <a:p>
            <a:r>
              <a:rPr lang="en-US" sz="1800">
                <a:cs typeface="Calibri"/>
              </a:rPr>
              <a:t>Social Impairment</a:t>
            </a:r>
          </a:p>
          <a:p>
            <a:r>
              <a:rPr lang="en-US" sz="1800">
                <a:cs typeface="Calibri"/>
              </a:rPr>
              <a:t>Risky Use</a:t>
            </a:r>
          </a:p>
          <a:p>
            <a:r>
              <a:rPr lang="en-US" sz="1800">
                <a:cs typeface="Calibri"/>
              </a:rPr>
              <a:t>Pharmacological Criteria</a:t>
            </a:r>
          </a:p>
          <a:p>
            <a:pPr lvl="1">
              <a:buFont typeface="Courier New" panose="020B0604020202020204" pitchFamily="34" charset="0"/>
              <a:buChar char="o"/>
            </a:pPr>
            <a:r>
              <a:rPr lang="en-US" sz="1600">
                <a:cs typeface="Calibri"/>
              </a:rPr>
              <a:t>Tolerance</a:t>
            </a:r>
          </a:p>
          <a:p>
            <a:pPr lvl="1">
              <a:buFont typeface="Courier New" panose="020B0604020202020204" pitchFamily="34" charset="0"/>
              <a:buChar char="o"/>
            </a:pPr>
            <a:r>
              <a:rPr lang="en-US" sz="1600">
                <a:cs typeface="Calibri"/>
              </a:rPr>
              <a:t>Withdrawal</a:t>
            </a:r>
          </a:p>
          <a:p>
            <a:r>
              <a:rPr lang="en-US" sz="1800">
                <a:cs typeface="Calibri"/>
              </a:rPr>
              <a:t>Definitions of SUD and most common symptoms are based on adults</a:t>
            </a:r>
          </a:p>
          <a:p>
            <a:r>
              <a:rPr lang="en-US" sz="1800">
                <a:cs typeface="Calibri"/>
              </a:rPr>
              <a:t>Adolescents are more likely to outgrow their substance use problems</a:t>
            </a:r>
          </a:p>
        </p:txBody>
      </p:sp>
      <p:pic>
        <p:nvPicPr>
          <p:cNvPr id="4" name="Picture 3" descr="Green glass bottles">
            <a:extLst>
              <a:ext uri="{FF2B5EF4-FFF2-40B4-BE49-F238E27FC236}">
                <a16:creationId xmlns:a16="http://schemas.microsoft.com/office/drawing/2014/main" id="{F0D6AF66-4E7D-30C6-0FE1-DBE02B8CB41B}"/>
              </a:ext>
            </a:extLst>
          </p:cNvPr>
          <p:cNvPicPr>
            <a:picLocks noChangeAspect="1"/>
          </p:cNvPicPr>
          <p:nvPr/>
        </p:nvPicPr>
        <p:blipFill>
          <a:blip r:embed="rId2"/>
          <a:stretch>
            <a:fillRect/>
          </a:stretch>
        </p:blipFill>
        <p:spPr>
          <a:xfrm>
            <a:off x="5445457" y="1417368"/>
            <a:ext cx="6155141" cy="4047005"/>
          </a:xfrm>
          <a:prstGeom prst="rect">
            <a:avLst/>
          </a:prstGeom>
        </p:spPr>
      </p:pic>
    </p:spTree>
    <p:extLst>
      <p:ext uri="{BB962C8B-B14F-4D97-AF65-F5344CB8AC3E}">
        <p14:creationId xmlns:p14="http://schemas.microsoft.com/office/powerpoint/2010/main" val="4768568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66D7F65-E9B6-4775-8355-D095CC73C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914050-85F4-3EAC-7159-65E95FFADFD0}"/>
              </a:ext>
            </a:extLst>
          </p:cNvPr>
          <p:cNvSpPr>
            <a:spLocks noGrp="1"/>
          </p:cNvSpPr>
          <p:nvPr>
            <p:ph type="title"/>
          </p:nvPr>
        </p:nvSpPr>
        <p:spPr>
          <a:xfrm>
            <a:off x="1136396" y="57521"/>
            <a:ext cx="6173262" cy="1655483"/>
          </a:xfrm>
        </p:spPr>
        <p:txBody>
          <a:bodyPr anchor="b">
            <a:normAutofit/>
          </a:bodyPr>
          <a:lstStyle/>
          <a:p>
            <a:r>
              <a:rPr lang="en-US" sz="4000">
                <a:cs typeface="Calibri Light"/>
              </a:rPr>
              <a:t>Comorbid Problems</a:t>
            </a:r>
            <a:endParaRPr lang="en-US" sz="4000"/>
          </a:p>
        </p:txBody>
      </p:sp>
      <p:sp>
        <p:nvSpPr>
          <p:cNvPr id="3" name="Content Placeholder 2">
            <a:extLst>
              <a:ext uri="{FF2B5EF4-FFF2-40B4-BE49-F238E27FC236}">
                <a16:creationId xmlns:a16="http://schemas.microsoft.com/office/drawing/2014/main" id="{2DF85D77-F359-DC5F-A1E1-1EAA2DE8094A}"/>
              </a:ext>
            </a:extLst>
          </p:cNvPr>
          <p:cNvSpPr>
            <a:spLocks noGrp="1"/>
          </p:cNvSpPr>
          <p:nvPr>
            <p:ph idx="1"/>
          </p:nvPr>
        </p:nvSpPr>
        <p:spPr>
          <a:xfrm>
            <a:off x="1136397" y="2154518"/>
            <a:ext cx="6173262" cy="3884333"/>
          </a:xfrm>
        </p:spPr>
        <p:txBody>
          <a:bodyPr vert="horz" lIns="91440" tIns="45720" rIns="91440" bIns="45720" rtlCol="0" anchor="t">
            <a:noAutofit/>
          </a:bodyPr>
          <a:lstStyle/>
          <a:p>
            <a:r>
              <a:rPr lang="en-US" sz="1800">
                <a:cs typeface="Calibri"/>
              </a:rPr>
              <a:t>Appx 50% of adolescents with SUD show at least 1 other mental health condition</a:t>
            </a:r>
          </a:p>
          <a:p>
            <a:r>
              <a:rPr lang="en-US" sz="1800">
                <a:cs typeface="Calibri"/>
              </a:rPr>
              <a:t>Between 60-90% of youth referred for SUD treatment have a comorbid mental health problem</a:t>
            </a:r>
          </a:p>
          <a:p>
            <a:r>
              <a:rPr lang="en-US" sz="1800">
                <a:cs typeface="Calibri"/>
              </a:rPr>
              <a:t>Adolescents are more likely to show disruptive &amp; antisocial behavior (vs adults who are more likely to show mood &amp; anxiety disorders)</a:t>
            </a:r>
          </a:p>
          <a:p>
            <a:r>
              <a:rPr lang="en-US" sz="1800">
                <a:cs typeface="Calibri"/>
              </a:rPr>
              <a:t>ADHD is most frequent co-occurring disorder – 50-75%</a:t>
            </a:r>
          </a:p>
          <a:p>
            <a:pPr lvl="1">
              <a:buFont typeface="Courier New" panose="020B0604020202020204" pitchFamily="34" charset="0"/>
              <a:buChar char="o"/>
            </a:pPr>
            <a:r>
              <a:rPr lang="en-US" sz="1600">
                <a:cs typeface="Calibri"/>
              </a:rPr>
              <a:t>When both are present, symptoms are more severe for each disorder</a:t>
            </a:r>
          </a:p>
          <a:p>
            <a:r>
              <a:rPr lang="en-US" sz="1800">
                <a:cs typeface="Calibri"/>
              </a:rPr>
              <a:t>Depression – 25-50%</a:t>
            </a:r>
          </a:p>
          <a:p>
            <a:r>
              <a:rPr lang="en-US" sz="1800">
                <a:cs typeface="Calibri"/>
              </a:rPr>
              <a:t>Anxiety – 10-40%</a:t>
            </a:r>
          </a:p>
          <a:p>
            <a:endParaRPr lang="en-US" sz="1800">
              <a:cs typeface="Calibri"/>
            </a:endParaRPr>
          </a:p>
          <a:p>
            <a:endParaRPr lang="en-US" sz="1800">
              <a:cs typeface="Calibri"/>
            </a:endParaRPr>
          </a:p>
          <a:p>
            <a:endParaRPr lang="en-US" sz="1800">
              <a:cs typeface="Calibri"/>
            </a:endParaRPr>
          </a:p>
        </p:txBody>
      </p:sp>
      <p:pic>
        <p:nvPicPr>
          <p:cNvPr id="4" name="Picture 3" descr="Six pins pointed on several spots on a road map">
            <a:extLst>
              <a:ext uri="{FF2B5EF4-FFF2-40B4-BE49-F238E27FC236}">
                <a16:creationId xmlns:a16="http://schemas.microsoft.com/office/drawing/2014/main" id="{31E7C62E-6C82-2856-6F8A-D80E61CB0973}"/>
              </a:ext>
            </a:extLst>
          </p:cNvPr>
          <p:cNvPicPr>
            <a:picLocks noChangeAspect="1"/>
          </p:cNvPicPr>
          <p:nvPr/>
        </p:nvPicPr>
        <p:blipFill rotWithShape="1">
          <a:blip r:embed="rId2"/>
          <a:srcRect l="26428" r="31178" b="1"/>
          <a:stretch/>
        </p:blipFill>
        <p:spPr>
          <a:xfrm>
            <a:off x="8115300" y="-1932"/>
            <a:ext cx="4076700" cy="6408048"/>
          </a:xfrm>
          <a:prstGeom prst="rect">
            <a:avLst/>
          </a:prstGeom>
        </p:spPr>
      </p:pic>
      <p:sp>
        <p:nvSpPr>
          <p:cNvPr id="23" name="Rectangle 22">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7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3138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0CCC4BA0-1298-4DBD-86F1-B51D8C9D3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C1C913-DA98-A5F2-331E-A5D9E6978955}"/>
              </a:ext>
            </a:extLst>
          </p:cNvPr>
          <p:cNvSpPr>
            <a:spLocks noGrp="1"/>
          </p:cNvSpPr>
          <p:nvPr>
            <p:ph type="title"/>
          </p:nvPr>
        </p:nvSpPr>
        <p:spPr>
          <a:xfrm>
            <a:off x="1136398" y="502021"/>
            <a:ext cx="5427525" cy="1667997"/>
          </a:xfrm>
        </p:spPr>
        <p:txBody>
          <a:bodyPr anchor="b">
            <a:normAutofit/>
          </a:bodyPr>
          <a:lstStyle/>
          <a:p>
            <a:r>
              <a:rPr lang="en-US" sz="4000">
                <a:cs typeface="Calibri Light"/>
              </a:rPr>
              <a:t>Evidence Based Treatment for SUD</a:t>
            </a:r>
            <a:endParaRPr lang="en-US" sz="4000"/>
          </a:p>
        </p:txBody>
      </p:sp>
      <p:sp>
        <p:nvSpPr>
          <p:cNvPr id="3" name="Content Placeholder 2">
            <a:extLst>
              <a:ext uri="{FF2B5EF4-FFF2-40B4-BE49-F238E27FC236}">
                <a16:creationId xmlns:a16="http://schemas.microsoft.com/office/drawing/2014/main" id="{820248E0-E4C5-A267-2675-D27CE55FB966}"/>
              </a:ext>
            </a:extLst>
          </p:cNvPr>
          <p:cNvSpPr>
            <a:spLocks noGrp="1"/>
          </p:cNvSpPr>
          <p:nvPr>
            <p:ph idx="1"/>
          </p:nvPr>
        </p:nvSpPr>
        <p:spPr>
          <a:xfrm>
            <a:off x="1136398" y="2405467"/>
            <a:ext cx="5427526" cy="3535083"/>
          </a:xfrm>
        </p:spPr>
        <p:txBody>
          <a:bodyPr vert="horz" lIns="91440" tIns="45720" rIns="91440" bIns="45720" rtlCol="0" anchor="t">
            <a:normAutofit/>
          </a:bodyPr>
          <a:lstStyle/>
          <a:p>
            <a:r>
              <a:rPr lang="en-US" sz="2000">
                <a:cs typeface="Calibri"/>
              </a:rPr>
              <a:t>Variety of therapeutic approaches</a:t>
            </a:r>
          </a:p>
          <a:p>
            <a:r>
              <a:rPr lang="en-US" sz="2000">
                <a:cs typeface="Calibri"/>
              </a:rPr>
              <a:t>Harm Reduction</a:t>
            </a:r>
          </a:p>
          <a:p>
            <a:r>
              <a:rPr lang="en-US" sz="2000">
                <a:cs typeface="Calibri"/>
              </a:rPr>
              <a:t>Medications</a:t>
            </a:r>
          </a:p>
          <a:p>
            <a:pPr lvl="1">
              <a:buFont typeface="Courier New" panose="020B0604020202020204" pitchFamily="34" charset="0"/>
              <a:buChar char="o"/>
            </a:pPr>
            <a:r>
              <a:rPr lang="en-US" sz="2000">
                <a:cs typeface="Calibri"/>
              </a:rPr>
              <a:t>Naltrexone</a:t>
            </a:r>
          </a:p>
          <a:p>
            <a:pPr lvl="1">
              <a:buFont typeface="Courier New" panose="020B0604020202020204" pitchFamily="34" charset="0"/>
              <a:buChar char="o"/>
            </a:pPr>
            <a:r>
              <a:rPr lang="en-US" sz="2000">
                <a:cs typeface="Calibri"/>
              </a:rPr>
              <a:t>Suboxone</a:t>
            </a:r>
          </a:p>
          <a:p>
            <a:r>
              <a:rPr lang="en-US" sz="2000">
                <a:cs typeface="Calibri"/>
              </a:rPr>
              <a:t>Relapse Prevention</a:t>
            </a:r>
          </a:p>
          <a:p>
            <a:r>
              <a:rPr lang="en-US" sz="2000">
                <a:cs typeface="Calibri"/>
              </a:rPr>
              <a:t>Treatment of underlying mental health conditions and possible trauma </a:t>
            </a:r>
          </a:p>
        </p:txBody>
      </p:sp>
      <p:pic>
        <p:nvPicPr>
          <p:cNvPr id="4" name="Picture 3" descr="Woman comforting friend">
            <a:extLst>
              <a:ext uri="{FF2B5EF4-FFF2-40B4-BE49-F238E27FC236}">
                <a16:creationId xmlns:a16="http://schemas.microsoft.com/office/drawing/2014/main" id="{2EC90EB7-CB4C-5BBF-77CC-D5DEDDE7AC82}"/>
              </a:ext>
            </a:extLst>
          </p:cNvPr>
          <p:cNvPicPr>
            <a:picLocks noChangeAspect="1"/>
          </p:cNvPicPr>
          <p:nvPr/>
        </p:nvPicPr>
        <p:blipFill rotWithShape="1">
          <a:blip r:embed="rId2"/>
          <a:srcRect l="3538" r="29712" b="-1"/>
          <a:stretch/>
        </p:blipFill>
        <p:spPr>
          <a:xfrm>
            <a:off x="7047513" y="975645"/>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52" name="Rectangle 51">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02234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37745-C0B4-3388-F8C0-2BCC40F9785D}"/>
              </a:ext>
            </a:extLst>
          </p:cNvPr>
          <p:cNvSpPr>
            <a:spLocks noGrp="1"/>
          </p:cNvSpPr>
          <p:nvPr>
            <p:ph type="title"/>
          </p:nvPr>
        </p:nvSpPr>
        <p:spPr>
          <a:xfrm>
            <a:off x="8490793" y="1548687"/>
            <a:ext cx="3625007" cy="2295563"/>
          </a:xfrm>
        </p:spPr>
        <p:txBody>
          <a:bodyPr anchor="b">
            <a:normAutofit/>
          </a:bodyPr>
          <a:lstStyle/>
          <a:p>
            <a:r>
              <a:rPr lang="en-US" sz="3600">
                <a:ea typeface="Calibri Light"/>
                <a:cs typeface="Calibri Light"/>
              </a:rPr>
              <a:t>Biopsychosocial Model of Addiction</a:t>
            </a:r>
          </a:p>
        </p:txBody>
      </p:sp>
      <p:pic>
        <p:nvPicPr>
          <p:cNvPr id="4" name="Content Placeholder 3" descr="A diagram of different feelings&#10;&#10;Description automatically generated">
            <a:extLst>
              <a:ext uri="{FF2B5EF4-FFF2-40B4-BE49-F238E27FC236}">
                <a16:creationId xmlns:a16="http://schemas.microsoft.com/office/drawing/2014/main" id="{9AD9DC26-4938-C795-DF83-2C86E6EF2295}"/>
              </a:ext>
            </a:extLst>
          </p:cNvPr>
          <p:cNvPicPr>
            <a:picLocks noChangeAspect="1"/>
          </p:cNvPicPr>
          <p:nvPr/>
        </p:nvPicPr>
        <p:blipFill rotWithShape="1">
          <a:blip r:embed="rId2"/>
          <a:srcRect l="2554" r="3736" b="1"/>
          <a:stretch/>
        </p:blipFill>
        <p:spPr>
          <a:xfrm>
            <a:off x="20" y="431"/>
            <a:ext cx="8115280" cy="6408311"/>
          </a:xfrm>
          <a:prstGeom prst="rect">
            <a:avLst/>
          </a:prstGeom>
        </p:spPr>
      </p:pic>
    </p:spTree>
    <p:extLst>
      <p:ext uri="{BB962C8B-B14F-4D97-AF65-F5344CB8AC3E}">
        <p14:creationId xmlns:p14="http://schemas.microsoft.com/office/powerpoint/2010/main" val="2114278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F1389D61-3245-4A97-8130-A9F15F62BA84}"/>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a:stretch/>
        </p:blipFill>
        <p:spPr>
          <a:xfrm>
            <a:off x="0" y="-7786"/>
            <a:ext cx="12192000" cy="6859469"/>
          </a:xfrm>
        </p:spPr>
      </p:pic>
      <p:pic>
        <p:nvPicPr>
          <p:cNvPr id="6" name="Graphic 5">
            <a:extLst>
              <a:ext uri="{FF2B5EF4-FFF2-40B4-BE49-F238E27FC236}">
                <a16:creationId xmlns:a16="http://schemas.microsoft.com/office/drawing/2014/main" id="{FEC178F7-1399-45EA-B86D-1E1E1D9590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2804" y="432540"/>
            <a:ext cx="2356833" cy="5546895"/>
          </a:xfrm>
          <a:prstGeom prst="rect">
            <a:avLst/>
          </a:prstGeom>
        </p:spPr>
      </p:pic>
      <p:sp>
        <p:nvSpPr>
          <p:cNvPr id="2" name="Slide Number Placeholder 1">
            <a:extLst>
              <a:ext uri="{FF2B5EF4-FFF2-40B4-BE49-F238E27FC236}">
                <a16:creationId xmlns:a16="http://schemas.microsoft.com/office/drawing/2014/main" id="{D1FA5DB9-5582-46A6-93E3-4792A96A9DA3}"/>
              </a:ext>
            </a:extLst>
          </p:cNvPr>
          <p:cNvSpPr>
            <a:spLocks noGrp="1"/>
          </p:cNvSpPr>
          <p:nvPr>
            <p:ph type="sldNum" sz="quarter" idx="12"/>
          </p:nvPr>
        </p:nvSpPr>
        <p:spPr/>
        <p:txBody>
          <a:bodyPr/>
          <a:lstStyle/>
          <a:p>
            <a:fld id="{826F4A02-CD27-45D0-9948-E010779680D7}" type="slidenum">
              <a:rPr lang="en-US" smtClean="0">
                <a:solidFill>
                  <a:schemeClr val="bg1">
                    <a:lumMod val="85000"/>
                  </a:schemeClr>
                </a:solidFill>
              </a:rPr>
              <a:pPr/>
              <a:t>5</a:t>
            </a:fld>
            <a:endParaRPr lang="en-US">
              <a:solidFill>
                <a:schemeClr val="bg1">
                  <a:lumMod val="85000"/>
                </a:schemeClr>
              </a:solidFill>
            </a:endParaRPr>
          </a:p>
        </p:txBody>
      </p:sp>
      <p:sp>
        <p:nvSpPr>
          <p:cNvPr id="4" name="TextBox 3">
            <a:extLst>
              <a:ext uri="{FF2B5EF4-FFF2-40B4-BE49-F238E27FC236}">
                <a16:creationId xmlns:a16="http://schemas.microsoft.com/office/drawing/2014/main" id="{F60F78BD-E620-4137-9B7A-25A4F71628A6}"/>
              </a:ext>
            </a:extLst>
          </p:cNvPr>
          <p:cNvSpPr txBox="1"/>
          <p:nvPr/>
        </p:nvSpPr>
        <p:spPr>
          <a:xfrm>
            <a:off x="1155048" y="1593190"/>
            <a:ext cx="4010956" cy="4693593"/>
          </a:xfrm>
          <a:prstGeom prst="rect">
            <a:avLst/>
          </a:prstGeom>
          <a:noFill/>
        </p:spPr>
        <p:txBody>
          <a:bodyPr wrap="square" lIns="91440" tIns="45720" rIns="91440" bIns="45720" rtlCol="0" anchor="t">
            <a:spAutoFit/>
          </a:bodyPr>
          <a:lstStyle/>
          <a:p>
            <a:pPr marL="285750" indent="-285750">
              <a:spcBef>
                <a:spcPts val="600"/>
              </a:spcBef>
              <a:buSzPct val="72000"/>
              <a:buBlip>
                <a:blip r:embed="rId6">
                  <a:extLst>
                    <a:ext uri="{96DAC541-7B7A-43D3-8B79-37D633B846F1}">
                      <asvg:svgBlip xmlns:asvg="http://schemas.microsoft.com/office/drawing/2016/SVG/main" r:embed="rId7"/>
                    </a:ext>
                  </a:extLst>
                </a:blip>
              </a:buBlip>
            </a:pPr>
            <a:r>
              <a:rPr lang="en-US" sz="2400" b="1"/>
              <a:t>Identify at least 3 major pediatric mental health diagnoses &amp; how they might present in a crisis</a:t>
            </a:r>
            <a:endParaRPr lang="en-US"/>
          </a:p>
          <a:p>
            <a:pPr marL="285750" indent="-285750">
              <a:spcBef>
                <a:spcPts val="600"/>
              </a:spcBef>
              <a:buSzPct val="72000"/>
              <a:buBlip>
                <a:blip r:embed="rId6">
                  <a:extLst>
                    <a:ext uri="{96DAC541-7B7A-43D3-8B79-37D633B846F1}">
                      <asvg:svgBlip xmlns:asvg="http://schemas.microsoft.com/office/drawing/2016/SVG/main" r:embed="rId7"/>
                    </a:ext>
                  </a:extLst>
                </a:blip>
              </a:buBlip>
            </a:pPr>
            <a:r>
              <a:rPr lang="en-US" sz="2400" b="1">
                <a:ea typeface="Calibri"/>
                <a:cs typeface="Calibri"/>
              </a:rPr>
              <a:t>Name the mental health conditions that are most associated with substance use </a:t>
            </a:r>
            <a:endParaRPr lang="en-US"/>
          </a:p>
          <a:p>
            <a:pPr marL="285750" indent="-285750">
              <a:spcBef>
                <a:spcPts val="600"/>
              </a:spcBef>
              <a:buSzPct val="72000"/>
              <a:buBlip>
                <a:blip r:embed="rId6">
                  <a:extLst>
                    <a:ext uri="{96DAC541-7B7A-43D3-8B79-37D633B846F1}">
                      <asvg:svgBlip xmlns:asvg="http://schemas.microsoft.com/office/drawing/2016/SVG/main" r:embed="rId7"/>
                    </a:ext>
                  </a:extLst>
                </a:blip>
              </a:buBlip>
            </a:pPr>
            <a:r>
              <a:rPr lang="en-US" sz="2400" b="1">
                <a:solidFill>
                  <a:srgbClr val="000000"/>
                </a:solidFill>
                <a:ea typeface="Calibri"/>
                <a:cs typeface="Calibri"/>
              </a:rPr>
              <a:t>Identify 3 major risk factors for suicide attempt or completion</a:t>
            </a:r>
          </a:p>
          <a:p>
            <a:pPr marL="285750" indent="-285750">
              <a:spcBef>
                <a:spcPts val="600"/>
              </a:spcBef>
              <a:buSzPct val="72000"/>
              <a:buBlip>
                <a:blip r:embed="rId6">
                  <a:extLst>
                    <a:ext uri="{96DAC541-7B7A-43D3-8B79-37D633B846F1}">
                      <asvg:svgBlip xmlns:asvg="http://schemas.microsoft.com/office/drawing/2016/SVG/main" r:embed="rId7"/>
                    </a:ext>
                  </a:extLst>
                </a:blip>
              </a:buBlip>
            </a:pPr>
            <a:endParaRPr lang="en-US" sz="2000">
              <a:solidFill>
                <a:schemeClr val="accent3"/>
              </a:solidFill>
              <a:ea typeface="Calibri"/>
              <a:cs typeface="Calibri"/>
            </a:endParaRPr>
          </a:p>
        </p:txBody>
      </p:sp>
      <p:sp>
        <p:nvSpPr>
          <p:cNvPr id="5" name="TextBox 4">
            <a:extLst>
              <a:ext uri="{FF2B5EF4-FFF2-40B4-BE49-F238E27FC236}">
                <a16:creationId xmlns:a16="http://schemas.microsoft.com/office/drawing/2014/main" id="{B2B3814C-EABA-4E3A-89AE-A50725A2D085}"/>
              </a:ext>
            </a:extLst>
          </p:cNvPr>
          <p:cNvSpPr txBox="1"/>
          <p:nvPr/>
        </p:nvSpPr>
        <p:spPr>
          <a:xfrm>
            <a:off x="750797" y="574543"/>
            <a:ext cx="6548907" cy="646331"/>
          </a:xfrm>
          <a:prstGeom prst="rect">
            <a:avLst/>
          </a:prstGeom>
          <a:noFill/>
        </p:spPr>
        <p:txBody>
          <a:bodyPr wrap="square" lIns="91440" tIns="45720" rIns="91440" bIns="45720" anchor="t">
            <a:spAutoFit/>
          </a:bodyPr>
          <a:lstStyle/>
          <a:p>
            <a:r>
              <a:rPr lang="en-US" sz="3600" b="1">
                <a:solidFill>
                  <a:srgbClr val="009BDB"/>
                </a:solidFill>
                <a:ea typeface="+mj-ea"/>
                <a:cs typeface="+mj-cs"/>
              </a:rPr>
              <a:t>Learning Objectives </a:t>
            </a:r>
            <a:endParaRPr lang="en-US" sz="3600" b="1"/>
          </a:p>
        </p:txBody>
      </p:sp>
      <p:pic>
        <p:nvPicPr>
          <p:cNvPr id="14" name="Graphic 13">
            <a:extLst>
              <a:ext uri="{FF2B5EF4-FFF2-40B4-BE49-F238E27FC236}">
                <a16:creationId xmlns:a16="http://schemas.microsoft.com/office/drawing/2014/main" id="{B2944844-B582-4B41-9A83-37E6AC044363}"/>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632745" y="5979435"/>
            <a:ext cx="1324638" cy="569903"/>
          </a:xfrm>
          <a:prstGeom prst="rect">
            <a:avLst/>
          </a:prstGeom>
        </p:spPr>
      </p:pic>
      <p:pic>
        <p:nvPicPr>
          <p:cNvPr id="22" name="Graphic 21">
            <a:extLst>
              <a:ext uri="{FF2B5EF4-FFF2-40B4-BE49-F238E27FC236}">
                <a16:creationId xmlns:a16="http://schemas.microsoft.com/office/drawing/2014/main" id="{B94DCABD-4556-44C3-B0A8-16D6D614DE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8750" y="6652648"/>
            <a:ext cx="12509500" cy="204864"/>
          </a:xfrm>
          <a:prstGeom prst="rect">
            <a:avLst/>
          </a:prstGeom>
        </p:spPr>
      </p:pic>
    </p:spTree>
    <p:extLst>
      <p:ext uri="{BB962C8B-B14F-4D97-AF65-F5344CB8AC3E}">
        <p14:creationId xmlns:p14="http://schemas.microsoft.com/office/powerpoint/2010/main" val="3344362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5CC4A-CEC8-89D8-76D3-9AD03C045D20}"/>
              </a:ext>
            </a:extLst>
          </p:cNvPr>
          <p:cNvSpPr>
            <a:spLocks noGrp="1"/>
          </p:cNvSpPr>
          <p:nvPr>
            <p:ph type="title"/>
          </p:nvPr>
        </p:nvSpPr>
        <p:spPr>
          <a:xfrm>
            <a:off x="1136396" y="502021"/>
            <a:ext cx="6173262" cy="1655483"/>
          </a:xfrm>
        </p:spPr>
        <p:txBody>
          <a:bodyPr anchor="b">
            <a:normAutofit/>
          </a:bodyPr>
          <a:lstStyle/>
          <a:p>
            <a:r>
              <a:rPr lang="en-US" sz="4000">
                <a:cs typeface="Calibri Light"/>
              </a:rPr>
              <a:t>Clinical Pearls</a:t>
            </a:r>
            <a:endParaRPr lang="en-US" sz="4000"/>
          </a:p>
        </p:txBody>
      </p:sp>
      <p:sp>
        <p:nvSpPr>
          <p:cNvPr id="3" name="Content Placeholder 2">
            <a:extLst>
              <a:ext uri="{FF2B5EF4-FFF2-40B4-BE49-F238E27FC236}">
                <a16:creationId xmlns:a16="http://schemas.microsoft.com/office/drawing/2014/main" id="{C02A2BB8-FEDC-8A84-CDBF-9846ADBE9421}"/>
              </a:ext>
            </a:extLst>
          </p:cNvPr>
          <p:cNvSpPr>
            <a:spLocks noGrp="1"/>
          </p:cNvSpPr>
          <p:nvPr>
            <p:ph idx="1"/>
          </p:nvPr>
        </p:nvSpPr>
        <p:spPr>
          <a:xfrm>
            <a:off x="1136397" y="2556685"/>
            <a:ext cx="6173262" cy="3535083"/>
          </a:xfrm>
        </p:spPr>
        <p:txBody>
          <a:bodyPr vert="horz" lIns="91440" tIns="45720" rIns="91440" bIns="45720" rtlCol="0" anchor="t">
            <a:normAutofit/>
          </a:bodyPr>
          <a:lstStyle/>
          <a:p>
            <a:r>
              <a:rPr lang="en-US" sz="2000">
                <a:cs typeface="Calibri"/>
              </a:rPr>
              <a:t>Pediatric psychiatric conditions frequently cause behavioral disturbances</a:t>
            </a:r>
          </a:p>
          <a:p>
            <a:r>
              <a:rPr lang="en-US" sz="2000">
                <a:cs typeface="Calibri"/>
              </a:rPr>
              <a:t>What appears criminal may have roots in mental health problems</a:t>
            </a:r>
          </a:p>
          <a:p>
            <a:r>
              <a:rPr lang="en-US" sz="2000">
                <a:cs typeface="Calibri"/>
              </a:rPr>
              <a:t>Be trauma informed – with youth and families</a:t>
            </a:r>
          </a:p>
          <a:p>
            <a:r>
              <a:rPr lang="en-US" sz="2000">
                <a:cs typeface="Calibri"/>
              </a:rPr>
              <a:t>The family system is the best agent for change</a:t>
            </a:r>
          </a:p>
          <a:p>
            <a:r>
              <a:rPr lang="en-US" sz="2000">
                <a:cs typeface="Calibri"/>
              </a:rPr>
              <a:t>Incarceration and "scared straight" is ineffective and/or harmful for youth with conduct disorders</a:t>
            </a:r>
            <a:endParaRPr lang="en-US"/>
          </a:p>
          <a:p>
            <a:endParaRPr lang="en-US" sz="2000">
              <a:cs typeface="Calibri"/>
            </a:endParaRPr>
          </a:p>
          <a:p>
            <a:endParaRPr lang="en-US" sz="2000">
              <a:cs typeface="Calibri"/>
            </a:endParaRPr>
          </a:p>
          <a:p>
            <a:endParaRPr lang="en-US" sz="2000">
              <a:cs typeface="Calibri"/>
            </a:endParaRPr>
          </a:p>
        </p:txBody>
      </p:sp>
      <p:pic>
        <p:nvPicPr>
          <p:cNvPr id="4" name="Picture 3" descr="Plant growing in a concrete crack">
            <a:extLst>
              <a:ext uri="{FF2B5EF4-FFF2-40B4-BE49-F238E27FC236}">
                <a16:creationId xmlns:a16="http://schemas.microsoft.com/office/drawing/2014/main" id="{B2F98D99-13D7-69D1-ABC8-3698EAD2B301}"/>
              </a:ext>
            </a:extLst>
          </p:cNvPr>
          <p:cNvPicPr>
            <a:picLocks noChangeAspect="1"/>
          </p:cNvPicPr>
          <p:nvPr/>
        </p:nvPicPr>
        <p:blipFill rotWithShape="1">
          <a:blip r:embed="rId2"/>
          <a:srcRect l="8771" r="9542" b="3"/>
          <a:stretch/>
        </p:blipFill>
        <p:spPr>
          <a:xfrm>
            <a:off x="8115300" y="220318"/>
            <a:ext cx="4076700" cy="6418631"/>
          </a:xfrm>
          <a:prstGeom prst="rect">
            <a:avLst/>
          </a:prstGeom>
        </p:spPr>
      </p:pic>
    </p:spTree>
    <p:extLst>
      <p:ext uri="{BB962C8B-B14F-4D97-AF65-F5344CB8AC3E}">
        <p14:creationId xmlns:p14="http://schemas.microsoft.com/office/powerpoint/2010/main" val="16691605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1AC46-005B-E951-2AE9-D005203C5266}"/>
              </a:ext>
            </a:extLst>
          </p:cNvPr>
          <p:cNvSpPr>
            <a:spLocks noGrp="1"/>
          </p:cNvSpPr>
          <p:nvPr>
            <p:ph type="title" idx="4294967295"/>
          </p:nvPr>
        </p:nvSpPr>
        <p:spPr>
          <a:xfrm>
            <a:off x="876693" y="741391"/>
            <a:ext cx="4355265" cy="1616203"/>
          </a:xfrm>
        </p:spPr>
        <p:txBody>
          <a:bodyPr vert="horz" lIns="91440" tIns="45720" rIns="91440" bIns="45720" rtlCol="0" anchor="b">
            <a:normAutofit/>
          </a:bodyPr>
          <a:lstStyle/>
          <a:p>
            <a:r>
              <a:rPr lang="en-US" sz="4000"/>
              <a:t>Contact Information</a:t>
            </a:r>
          </a:p>
        </p:txBody>
      </p:sp>
      <p:sp>
        <p:nvSpPr>
          <p:cNvPr id="3" name="Content Placeholder 2">
            <a:extLst>
              <a:ext uri="{FF2B5EF4-FFF2-40B4-BE49-F238E27FC236}">
                <a16:creationId xmlns:a16="http://schemas.microsoft.com/office/drawing/2014/main" id="{1A5CF0A9-FA9F-072B-B2C8-2D6FF9F74AD7}"/>
              </a:ext>
            </a:extLst>
          </p:cNvPr>
          <p:cNvSpPr>
            <a:spLocks noGrp="1"/>
          </p:cNvSpPr>
          <p:nvPr>
            <p:ph idx="4294967295"/>
          </p:nvPr>
        </p:nvSpPr>
        <p:spPr>
          <a:xfrm>
            <a:off x="876692" y="2533476"/>
            <a:ext cx="4355265" cy="3447832"/>
          </a:xfrm>
        </p:spPr>
        <p:txBody>
          <a:bodyPr vert="horz" lIns="91440" tIns="45720" rIns="91440" bIns="45720" rtlCol="0" anchor="t">
            <a:normAutofit/>
          </a:bodyPr>
          <a:lstStyle/>
          <a:p>
            <a:pPr marL="0"/>
            <a:r>
              <a:rPr lang="en-US"/>
              <a:t>Rachel Katz, FNP</a:t>
            </a:r>
            <a:endParaRPr lang="en-US">
              <a:cs typeface="Calibri"/>
            </a:endParaRPr>
          </a:p>
          <a:p>
            <a:pPr marL="0"/>
            <a:r>
              <a:rPr lang="en-US">
                <a:hlinkClick r:id="rId2"/>
              </a:rPr>
              <a:t>Rachel.katz@csoinc.org</a:t>
            </a:r>
            <a:endParaRPr lang="en-US">
              <a:cs typeface="Calibri"/>
            </a:endParaRPr>
          </a:p>
          <a:p>
            <a:pPr marL="0"/>
            <a:r>
              <a:rPr lang="en-US"/>
              <a:t>413-588-2716</a:t>
            </a:r>
            <a:endParaRPr lang="en-US">
              <a:cs typeface="Calibri"/>
            </a:endParaRPr>
          </a:p>
          <a:p>
            <a:endParaRPr lang="en-US">
              <a:cs typeface="Calibri"/>
            </a:endParaRPr>
          </a:p>
        </p:txBody>
      </p:sp>
    </p:spTree>
    <p:extLst>
      <p:ext uri="{BB962C8B-B14F-4D97-AF65-F5344CB8AC3E}">
        <p14:creationId xmlns:p14="http://schemas.microsoft.com/office/powerpoint/2010/main" val="3883274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a:extLst>
              <a:ext uri="{FF2B5EF4-FFF2-40B4-BE49-F238E27FC236}">
                <a16:creationId xmlns:a16="http://schemas.microsoft.com/office/drawing/2014/main" id="{D8A63F64-39D8-4DF1-9E20-C7B0776B31B2}"/>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p:blipFill>
        <p:spPr>
          <a:xfrm rot="10800000">
            <a:off x="0" y="-95250"/>
            <a:ext cx="12192000" cy="6645275"/>
          </a:xfrm>
        </p:spPr>
      </p:pic>
      <p:sp>
        <p:nvSpPr>
          <p:cNvPr id="4" name="TextBox 3">
            <a:extLst>
              <a:ext uri="{FF2B5EF4-FFF2-40B4-BE49-F238E27FC236}">
                <a16:creationId xmlns:a16="http://schemas.microsoft.com/office/drawing/2014/main" id="{1F59E36E-75CF-41D0-8A35-75F95C722502}"/>
              </a:ext>
            </a:extLst>
          </p:cNvPr>
          <p:cNvSpPr txBox="1"/>
          <p:nvPr/>
        </p:nvSpPr>
        <p:spPr>
          <a:xfrm>
            <a:off x="648953" y="308662"/>
            <a:ext cx="10837193" cy="769441"/>
          </a:xfrm>
          <a:prstGeom prst="rect">
            <a:avLst/>
          </a:prstGeom>
          <a:noFill/>
        </p:spPr>
        <p:txBody>
          <a:bodyPr wrap="square" lIns="91440" tIns="45720" rIns="91440" bIns="45720" rtlCol="0" anchor="t">
            <a:spAutoFit/>
          </a:bodyPr>
          <a:lstStyle/>
          <a:p>
            <a:pPr algn="ctr"/>
            <a:r>
              <a:rPr lang="en-US" sz="4400">
                <a:solidFill>
                  <a:schemeClr val="accent2"/>
                </a:solidFill>
                <a:ea typeface="Calibri"/>
                <a:cs typeface="Calibri"/>
              </a:rPr>
              <a:t>Common Psychiatric Conditions</a:t>
            </a:r>
          </a:p>
        </p:txBody>
      </p:sp>
      <p:pic>
        <p:nvPicPr>
          <p:cNvPr id="25" name="Graphic 24">
            <a:extLst>
              <a:ext uri="{FF2B5EF4-FFF2-40B4-BE49-F238E27FC236}">
                <a16:creationId xmlns:a16="http://schemas.microsoft.com/office/drawing/2014/main" id="{33220D7C-3E75-4845-9B02-DA378135779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632744" y="5979435"/>
            <a:ext cx="1324639" cy="569903"/>
          </a:xfrm>
          <a:prstGeom prst="rect">
            <a:avLst/>
          </a:prstGeom>
        </p:spPr>
      </p:pic>
      <p:sp>
        <p:nvSpPr>
          <p:cNvPr id="9" name="TextBox 8">
            <a:extLst>
              <a:ext uri="{FF2B5EF4-FFF2-40B4-BE49-F238E27FC236}">
                <a16:creationId xmlns:a16="http://schemas.microsoft.com/office/drawing/2014/main" id="{AE615A59-0E44-472C-A832-12FD2F86D75C}"/>
              </a:ext>
            </a:extLst>
          </p:cNvPr>
          <p:cNvSpPr txBox="1"/>
          <p:nvPr/>
        </p:nvSpPr>
        <p:spPr>
          <a:xfrm>
            <a:off x="1363578" y="1236022"/>
            <a:ext cx="9269165" cy="5031121"/>
          </a:xfrm>
          <a:prstGeom prst="rect">
            <a:avLst/>
          </a:prstGeom>
          <a:noFill/>
        </p:spPr>
        <p:txBody>
          <a:bodyPr wrap="square" lIns="91440" tIns="45720" rIns="91440" bIns="45720" anchor="t">
            <a:spAutoFit/>
          </a:bodyPr>
          <a:lstStyle/>
          <a:p>
            <a:pPr>
              <a:lnSpc>
                <a:spcPct val="90000"/>
              </a:lnSpc>
              <a:spcBef>
                <a:spcPts val="1000"/>
              </a:spcBef>
              <a:buSzPct val="72000"/>
            </a:pPr>
            <a:r>
              <a:rPr lang="en-US" sz="2400" u="sng">
                <a:ea typeface="Calibri"/>
                <a:cs typeface="Calibri"/>
              </a:rPr>
              <a:t>Developmental Disorders</a:t>
            </a:r>
          </a:p>
          <a:p>
            <a:pPr marL="457200" indent="-457200">
              <a:lnSpc>
                <a:spcPct val="90000"/>
              </a:lnSpc>
              <a:spcBef>
                <a:spcPts val="1000"/>
              </a:spcBef>
              <a:buSzPct val="72000"/>
              <a:buFont typeface="Arial"/>
              <a:buChar char="•"/>
            </a:pPr>
            <a:r>
              <a:rPr lang="en-US" sz="2400">
                <a:ea typeface="Calibri"/>
                <a:cs typeface="Calibri"/>
              </a:rPr>
              <a:t>Autism Spectrum Disorder</a:t>
            </a:r>
          </a:p>
          <a:p>
            <a:pPr>
              <a:lnSpc>
                <a:spcPct val="90000"/>
              </a:lnSpc>
              <a:spcBef>
                <a:spcPts val="1000"/>
              </a:spcBef>
              <a:buSzPct val="72000"/>
            </a:pPr>
            <a:r>
              <a:rPr lang="en-US" sz="2400" u="sng">
                <a:ea typeface="Calibri"/>
                <a:cs typeface="Calibri"/>
              </a:rPr>
              <a:t>Disruptive Disorders</a:t>
            </a:r>
          </a:p>
          <a:p>
            <a:pPr marL="457200" indent="-457200">
              <a:lnSpc>
                <a:spcPct val="90000"/>
              </a:lnSpc>
              <a:spcBef>
                <a:spcPts val="1000"/>
              </a:spcBef>
              <a:buSzPct val="72000"/>
              <a:buFont typeface="Arial"/>
              <a:buChar char="•"/>
            </a:pPr>
            <a:r>
              <a:rPr lang="en-US" sz="2400">
                <a:ea typeface="Calibri"/>
                <a:cs typeface="Calibri"/>
              </a:rPr>
              <a:t>Attention Deficit Hyperactivity Disorder</a:t>
            </a:r>
            <a:endParaRPr lang="en-US"/>
          </a:p>
          <a:p>
            <a:pPr marL="457200" indent="-457200">
              <a:lnSpc>
                <a:spcPct val="90000"/>
              </a:lnSpc>
              <a:spcBef>
                <a:spcPts val="1000"/>
              </a:spcBef>
              <a:buSzPct val="72000"/>
              <a:buFont typeface="Arial"/>
              <a:buChar char="•"/>
            </a:pPr>
            <a:r>
              <a:rPr lang="en-US" sz="2400">
                <a:ea typeface="Calibri"/>
                <a:cs typeface="Calibri"/>
              </a:rPr>
              <a:t>Conduct Disorders</a:t>
            </a:r>
          </a:p>
          <a:p>
            <a:pPr>
              <a:lnSpc>
                <a:spcPct val="90000"/>
              </a:lnSpc>
              <a:spcBef>
                <a:spcPts val="1000"/>
              </a:spcBef>
              <a:buSzPct val="72000"/>
            </a:pPr>
            <a:r>
              <a:rPr lang="en-US" sz="2400" u="sng">
                <a:ea typeface="Calibri"/>
                <a:cs typeface="Calibri"/>
              </a:rPr>
              <a:t>Emotion &amp; Thought Disorders</a:t>
            </a:r>
          </a:p>
          <a:p>
            <a:pPr marL="457200" indent="-457200">
              <a:lnSpc>
                <a:spcPct val="90000"/>
              </a:lnSpc>
              <a:spcBef>
                <a:spcPts val="1000"/>
              </a:spcBef>
              <a:buSzPct val="72000"/>
              <a:buFont typeface="Arial"/>
              <a:buChar char="•"/>
            </a:pPr>
            <a:r>
              <a:rPr lang="en-US" sz="2400">
                <a:ea typeface="Calibri"/>
                <a:cs typeface="Calibri"/>
              </a:rPr>
              <a:t>Major Depressive Disorder</a:t>
            </a:r>
          </a:p>
          <a:p>
            <a:pPr marL="457200" indent="-457200">
              <a:lnSpc>
                <a:spcPct val="90000"/>
              </a:lnSpc>
              <a:spcBef>
                <a:spcPts val="1000"/>
              </a:spcBef>
              <a:buSzPct val="72000"/>
              <a:buFont typeface="Arial"/>
              <a:buChar char="•"/>
            </a:pPr>
            <a:r>
              <a:rPr lang="en-US" sz="2400">
                <a:ea typeface="Calibri"/>
                <a:cs typeface="Calibri"/>
              </a:rPr>
              <a:t>Anxiety &amp; Obsessive-Compulsive Disorders</a:t>
            </a:r>
          </a:p>
          <a:p>
            <a:pPr marL="457200" indent="-457200">
              <a:lnSpc>
                <a:spcPct val="90000"/>
              </a:lnSpc>
              <a:spcBef>
                <a:spcPts val="1000"/>
              </a:spcBef>
              <a:buSzPct val="72000"/>
              <a:buFont typeface="Arial"/>
              <a:buChar char="•"/>
            </a:pPr>
            <a:r>
              <a:rPr lang="en-US" sz="2400">
                <a:ea typeface="Calibri"/>
                <a:cs typeface="Calibri"/>
              </a:rPr>
              <a:t>Post Traumatic Stress Disorder (PTSD)</a:t>
            </a:r>
          </a:p>
          <a:p>
            <a:pPr>
              <a:lnSpc>
                <a:spcPct val="90000"/>
              </a:lnSpc>
              <a:spcBef>
                <a:spcPts val="1000"/>
              </a:spcBef>
              <a:buSzPct val="72000"/>
            </a:pPr>
            <a:r>
              <a:rPr lang="en-US" sz="2400" u="sng">
                <a:ea typeface="Calibri"/>
                <a:cs typeface="Calibri"/>
              </a:rPr>
              <a:t>Pediatric Psychosis</a:t>
            </a:r>
          </a:p>
          <a:p>
            <a:pPr>
              <a:lnSpc>
                <a:spcPct val="90000"/>
              </a:lnSpc>
              <a:spcBef>
                <a:spcPts val="1000"/>
              </a:spcBef>
            </a:pPr>
            <a:r>
              <a:rPr lang="en-US" sz="2400" u="sng">
                <a:ea typeface="Calibri"/>
                <a:cs typeface="Calibri"/>
              </a:rPr>
              <a:t>Substance Use Disorders</a:t>
            </a:r>
            <a:endParaRPr lang="en-US"/>
          </a:p>
        </p:txBody>
      </p:sp>
    </p:spTree>
    <p:extLst>
      <p:ext uri="{BB962C8B-B14F-4D97-AF65-F5344CB8AC3E}">
        <p14:creationId xmlns:p14="http://schemas.microsoft.com/office/powerpoint/2010/main" val="220399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A group of people&amp;#39;s heads with different icons&#10;&#10;Description automatically generated">
            <a:extLst>
              <a:ext uri="{FF2B5EF4-FFF2-40B4-BE49-F238E27FC236}">
                <a16:creationId xmlns:a16="http://schemas.microsoft.com/office/drawing/2014/main" id="{E3F7BC5F-2C65-61D0-D3EC-F6037DCF0C9A}"/>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4" b="15058"/>
          <a:stretch/>
        </p:blipFill>
        <p:spPr>
          <a:xfrm>
            <a:off x="2522356" y="10"/>
            <a:ext cx="9669642" cy="6857990"/>
          </a:xfrm>
          <a:prstGeom prst="rect">
            <a:avLst/>
          </a:prstGeom>
        </p:spPr>
      </p:pic>
      <p:sp>
        <p:nvSpPr>
          <p:cNvPr id="50" name="Rectangle 4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EF1615-4B55-159D-7216-F4CD91B0F874}"/>
              </a:ext>
            </a:extLst>
          </p:cNvPr>
          <p:cNvSpPr>
            <a:spLocks noGrp="1"/>
          </p:cNvSpPr>
          <p:nvPr>
            <p:ph type="title"/>
          </p:nvPr>
        </p:nvSpPr>
        <p:spPr>
          <a:xfrm>
            <a:off x="838200" y="365125"/>
            <a:ext cx="3822189" cy="1899912"/>
          </a:xfrm>
        </p:spPr>
        <p:txBody>
          <a:bodyPr>
            <a:normAutofit/>
          </a:bodyPr>
          <a:lstStyle/>
          <a:p>
            <a:r>
              <a:rPr lang="en-US" sz="4000">
                <a:ea typeface="Calibri Light"/>
                <a:cs typeface="Calibri Light"/>
              </a:rPr>
              <a:t>Autism Spectrum Disorders (ASD)</a:t>
            </a:r>
            <a:endParaRPr lang="en-US" sz="4000"/>
          </a:p>
        </p:txBody>
      </p:sp>
      <p:sp>
        <p:nvSpPr>
          <p:cNvPr id="32" name="Content Placeholder 2">
            <a:extLst>
              <a:ext uri="{FF2B5EF4-FFF2-40B4-BE49-F238E27FC236}">
                <a16:creationId xmlns:a16="http://schemas.microsoft.com/office/drawing/2014/main" id="{076692C2-0FC4-1847-D4A8-53E6A50F295A}"/>
              </a:ext>
            </a:extLst>
          </p:cNvPr>
          <p:cNvSpPr>
            <a:spLocks noGrp="1"/>
          </p:cNvSpPr>
          <p:nvPr>
            <p:ph idx="1"/>
          </p:nvPr>
        </p:nvSpPr>
        <p:spPr>
          <a:xfrm>
            <a:off x="838200" y="2434201"/>
            <a:ext cx="3822189" cy="3742762"/>
          </a:xfrm>
        </p:spPr>
        <p:txBody>
          <a:bodyPr vert="horz" lIns="91440" tIns="45720" rIns="91440" bIns="45720" rtlCol="0">
            <a:normAutofit/>
          </a:bodyPr>
          <a:lstStyle/>
          <a:p>
            <a:r>
              <a:rPr lang="en-US" sz="1600">
                <a:ea typeface="Calibri"/>
                <a:cs typeface="Calibri"/>
              </a:rPr>
              <a:t>Deficits in social communication</a:t>
            </a:r>
          </a:p>
          <a:p>
            <a:pPr lvl="1">
              <a:buFont typeface="Courier New" panose="020B0604020202020204" pitchFamily="34" charset="0"/>
              <a:buChar char="o"/>
            </a:pPr>
            <a:r>
              <a:rPr lang="en-US" sz="1600">
                <a:ea typeface="Calibri"/>
                <a:cs typeface="Calibri"/>
              </a:rPr>
              <a:t>Social-emotional reciprocity</a:t>
            </a:r>
          </a:p>
          <a:p>
            <a:pPr lvl="1">
              <a:buFont typeface="Courier New" panose="020B0604020202020204" pitchFamily="34" charset="0"/>
              <a:buChar char="o"/>
            </a:pPr>
            <a:r>
              <a:rPr lang="en-US" sz="1600">
                <a:ea typeface="Calibri"/>
                <a:cs typeface="Calibri"/>
              </a:rPr>
              <a:t>Non-verbal communication</a:t>
            </a:r>
          </a:p>
          <a:p>
            <a:pPr lvl="1">
              <a:buFont typeface="Courier New" panose="020B0604020202020204" pitchFamily="34" charset="0"/>
              <a:buChar char="o"/>
            </a:pPr>
            <a:r>
              <a:rPr lang="en-US" sz="1600">
                <a:ea typeface="Calibri"/>
                <a:cs typeface="Calibri"/>
              </a:rPr>
              <a:t>Interpersonal relationships</a:t>
            </a:r>
          </a:p>
          <a:p>
            <a:r>
              <a:rPr lang="en-US" sz="1600">
                <a:ea typeface="Calibri"/>
                <a:cs typeface="Calibri"/>
              </a:rPr>
              <a:t>Restricted &amp; repetitive patterns of behavior, interest, or activities</a:t>
            </a:r>
          </a:p>
          <a:p>
            <a:pPr lvl="1">
              <a:buFont typeface="Courier New" panose="020B0604020202020204" pitchFamily="34" charset="0"/>
              <a:buChar char="o"/>
            </a:pPr>
            <a:r>
              <a:rPr lang="en-US" sz="1600">
                <a:ea typeface="Calibri"/>
                <a:cs typeface="Calibri"/>
              </a:rPr>
              <a:t>Repetitive behaviors – repeating words, hand flapping, lining up toys</a:t>
            </a:r>
          </a:p>
          <a:p>
            <a:pPr lvl="1">
              <a:buFont typeface="Courier New" panose="020B0604020202020204" pitchFamily="34" charset="0"/>
              <a:buChar char="o"/>
            </a:pPr>
            <a:r>
              <a:rPr lang="en-US" sz="1600">
                <a:ea typeface="Calibri"/>
                <a:cs typeface="Calibri"/>
              </a:rPr>
              <a:t>Excessive adherence to routines or resistance to change</a:t>
            </a:r>
          </a:p>
          <a:p>
            <a:pPr lvl="1">
              <a:buFont typeface="Courier New" panose="020B0604020202020204" pitchFamily="34" charset="0"/>
              <a:buChar char="o"/>
            </a:pPr>
            <a:r>
              <a:rPr lang="en-US" sz="1600">
                <a:ea typeface="Calibri"/>
                <a:cs typeface="Calibri"/>
              </a:rPr>
              <a:t>Restricted &amp; fixated interests – abnormal in intensity and focus</a:t>
            </a:r>
          </a:p>
          <a:p>
            <a:pPr lvl="1">
              <a:buFont typeface="Courier New" panose="020B0604020202020204" pitchFamily="34" charset="0"/>
              <a:buChar char="o"/>
            </a:pPr>
            <a:r>
              <a:rPr lang="en-US" sz="1600">
                <a:ea typeface="Calibri"/>
                <a:cs typeface="Calibri"/>
              </a:rPr>
              <a:t>Unusually high or low sensitivity to sensory input</a:t>
            </a:r>
          </a:p>
        </p:txBody>
      </p:sp>
      <p:sp>
        <p:nvSpPr>
          <p:cNvPr id="37" name="TextBox 36">
            <a:extLst>
              <a:ext uri="{FF2B5EF4-FFF2-40B4-BE49-F238E27FC236}">
                <a16:creationId xmlns:a16="http://schemas.microsoft.com/office/drawing/2014/main" id="{89273C0E-6102-4F7F-42E9-01A37B848787}"/>
              </a:ext>
            </a:extLst>
          </p:cNvPr>
          <p:cNvSpPr txBox="1"/>
          <p:nvPr/>
        </p:nvSpPr>
        <p:spPr>
          <a:xfrm>
            <a:off x="9990754" y="6657945"/>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2251985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6BB1FD3-42A4-E39F-12DA-6BE2DC0DC2E1}"/>
              </a:ext>
            </a:extLst>
          </p:cNvPr>
          <p:cNvSpPr>
            <a:spLocks noGrp="1"/>
          </p:cNvSpPr>
          <p:nvPr>
            <p:ph type="title"/>
          </p:nvPr>
        </p:nvSpPr>
        <p:spPr>
          <a:xfrm>
            <a:off x="1137034" y="609597"/>
            <a:ext cx="9392421" cy="1330841"/>
          </a:xfrm>
        </p:spPr>
        <p:txBody>
          <a:bodyPr>
            <a:normAutofit/>
          </a:bodyPr>
          <a:lstStyle/>
          <a:p>
            <a:r>
              <a:rPr lang="en-US">
                <a:ea typeface="Calibri Light"/>
                <a:cs typeface="Calibri Light"/>
              </a:rPr>
              <a:t>Mental Health Sequelae </a:t>
            </a:r>
          </a:p>
        </p:txBody>
      </p:sp>
      <p:sp>
        <p:nvSpPr>
          <p:cNvPr id="3" name="Content Placeholder 2">
            <a:extLst>
              <a:ext uri="{FF2B5EF4-FFF2-40B4-BE49-F238E27FC236}">
                <a16:creationId xmlns:a16="http://schemas.microsoft.com/office/drawing/2014/main" id="{80C4ADCE-1B9B-5A40-493E-61CFA55C38CD}"/>
              </a:ext>
            </a:extLst>
          </p:cNvPr>
          <p:cNvSpPr>
            <a:spLocks noGrp="1"/>
          </p:cNvSpPr>
          <p:nvPr>
            <p:ph idx="1"/>
          </p:nvPr>
        </p:nvSpPr>
        <p:spPr>
          <a:xfrm>
            <a:off x="1137034" y="2198362"/>
            <a:ext cx="4958966" cy="3917773"/>
          </a:xfrm>
        </p:spPr>
        <p:txBody>
          <a:bodyPr vert="horz" lIns="91440" tIns="45720" rIns="91440" bIns="45720" rtlCol="0">
            <a:normAutofit/>
          </a:bodyPr>
          <a:lstStyle/>
          <a:p>
            <a:r>
              <a:rPr lang="en-US" sz="1400">
                <a:ea typeface="Calibri"/>
                <a:cs typeface="Calibri"/>
              </a:rPr>
              <a:t>More likely to experience other mental health problems</a:t>
            </a:r>
          </a:p>
          <a:p>
            <a:pPr lvl="1">
              <a:buFont typeface="Courier New" panose="020B0604020202020204" pitchFamily="34" charset="0"/>
              <a:buChar char="o"/>
            </a:pPr>
            <a:r>
              <a:rPr lang="en-US" sz="1400">
                <a:ea typeface="Calibri"/>
                <a:cs typeface="Calibri"/>
              </a:rPr>
              <a:t>70% have at least 1 behavioral or emotional disorder</a:t>
            </a:r>
          </a:p>
          <a:p>
            <a:pPr lvl="1">
              <a:buFont typeface="Courier New" panose="020B0604020202020204" pitchFamily="34" charset="0"/>
              <a:buChar char="o"/>
            </a:pPr>
            <a:r>
              <a:rPr lang="en-US" sz="1400">
                <a:ea typeface="Calibri"/>
                <a:cs typeface="Calibri"/>
              </a:rPr>
              <a:t>50% have 2 or more co-occurring disorders </a:t>
            </a:r>
          </a:p>
          <a:p>
            <a:r>
              <a:rPr lang="en-US" sz="1400">
                <a:ea typeface="Calibri"/>
                <a:cs typeface="Calibri"/>
              </a:rPr>
              <a:t>Can be hard to tease out which symptom is related to which disorder</a:t>
            </a:r>
          </a:p>
          <a:p>
            <a:pPr lvl="1">
              <a:buFont typeface="Courier New" panose="020B0604020202020204" pitchFamily="34" charset="0"/>
              <a:buChar char="o"/>
            </a:pPr>
            <a:r>
              <a:rPr lang="en-US" sz="1400">
                <a:ea typeface="Calibri"/>
                <a:cs typeface="Calibri"/>
              </a:rPr>
              <a:t>Social anxiety</a:t>
            </a:r>
          </a:p>
          <a:p>
            <a:pPr lvl="1">
              <a:buFont typeface="Courier New" panose="020B0604020202020204" pitchFamily="34" charset="0"/>
              <a:buChar char="o"/>
            </a:pPr>
            <a:r>
              <a:rPr lang="en-US" sz="1400">
                <a:ea typeface="Calibri"/>
                <a:cs typeface="Calibri"/>
              </a:rPr>
              <a:t>Repetitive thoughts &amp; actions</a:t>
            </a:r>
          </a:p>
          <a:p>
            <a:r>
              <a:rPr lang="en-US" sz="1400">
                <a:ea typeface="Calibri"/>
                <a:cs typeface="Calibri"/>
              </a:rPr>
              <a:t>Cognitive &amp; language impairments</a:t>
            </a:r>
          </a:p>
          <a:p>
            <a:r>
              <a:rPr lang="en-US" sz="1400">
                <a:ea typeface="Calibri"/>
                <a:cs typeface="Calibri"/>
              </a:rPr>
              <a:t>Associated with challenging behaviors</a:t>
            </a:r>
          </a:p>
          <a:p>
            <a:pPr lvl="1">
              <a:buFont typeface="Courier New" panose="020B0604020202020204" pitchFamily="34" charset="0"/>
              <a:buChar char="o"/>
            </a:pPr>
            <a:r>
              <a:rPr lang="en-US" sz="1400">
                <a:ea typeface="Calibri"/>
                <a:cs typeface="Calibri"/>
              </a:rPr>
              <a:t>Irritability</a:t>
            </a:r>
          </a:p>
          <a:p>
            <a:pPr lvl="1">
              <a:buFont typeface="Courier New" panose="020B0604020202020204" pitchFamily="34" charset="0"/>
              <a:buChar char="o"/>
            </a:pPr>
            <a:r>
              <a:rPr lang="en-US" sz="1400">
                <a:ea typeface="Calibri"/>
                <a:cs typeface="Calibri"/>
              </a:rPr>
              <a:t>Aggression</a:t>
            </a:r>
          </a:p>
          <a:p>
            <a:pPr lvl="1">
              <a:buFont typeface="Courier New" panose="020B0604020202020204" pitchFamily="34" charset="0"/>
              <a:buChar char="o"/>
            </a:pPr>
            <a:r>
              <a:rPr lang="en-US" sz="1400">
                <a:ea typeface="Calibri"/>
                <a:cs typeface="Calibri"/>
              </a:rPr>
              <a:t>Self-injury</a:t>
            </a:r>
          </a:p>
          <a:p>
            <a:pPr lvl="1">
              <a:buFont typeface="Courier New" panose="020B0604020202020204" pitchFamily="34" charset="0"/>
              <a:buChar char="o"/>
            </a:pPr>
            <a:endParaRPr lang="en-US" sz="1400">
              <a:ea typeface="Calibri"/>
              <a:cs typeface="Calibri"/>
            </a:endParaRPr>
          </a:p>
        </p:txBody>
      </p:sp>
      <p:pic>
        <p:nvPicPr>
          <p:cNvPr id="7" name="Picture 6" descr="A hand with a yellow background&#10;&#10;Description automatically generated">
            <a:extLst>
              <a:ext uri="{FF2B5EF4-FFF2-40B4-BE49-F238E27FC236}">
                <a16:creationId xmlns:a16="http://schemas.microsoft.com/office/drawing/2014/main" id="{344C8B96-D299-1669-740C-B6195A74171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719367" y="2626320"/>
            <a:ext cx="4788505" cy="2873103"/>
          </a:xfrm>
          <a:prstGeom prst="rect">
            <a:avLst/>
          </a:prstGeom>
        </p:spPr>
      </p:pic>
      <p:sp>
        <p:nvSpPr>
          <p:cNvPr id="23" name="Freeform: Shape 2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0E4AB835-5D49-C4B3-1A2A-FD9497C7DA26}"/>
              </a:ext>
            </a:extLst>
          </p:cNvPr>
          <p:cNvSpPr txBox="1"/>
          <p:nvPr/>
        </p:nvSpPr>
        <p:spPr>
          <a:xfrm>
            <a:off x="9306628" y="5299368"/>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1181071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9FA063-8C6E-06CE-556E-8B1D38F9FFE2}"/>
              </a:ext>
            </a:extLst>
          </p:cNvPr>
          <p:cNvSpPr>
            <a:spLocks noGrp="1"/>
          </p:cNvSpPr>
          <p:nvPr>
            <p:ph type="title"/>
          </p:nvPr>
        </p:nvSpPr>
        <p:spPr>
          <a:xfrm>
            <a:off x="8111003" y="477412"/>
            <a:ext cx="3478654" cy="1655483"/>
          </a:xfrm>
        </p:spPr>
        <p:txBody>
          <a:bodyPr anchor="b">
            <a:normAutofit/>
          </a:bodyPr>
          <a:lstStyle/>
          <a:p>
            <a:r>
              <a:rPr lang="en-US" sz="3700">
                <a:ea typeface="Calibri Light"/>
                <a:cs typeface="Calibri Light"/>
              </a:rPr>
              <a:t>Evidence Based Treatment </a:t>
            </a:r>
            <a:endParaRPr lang="en-US" sz="3700"/>
          </a:p>
        </p:txBody>
      </p:sp>
      <p:pic>
        <p:nvPicPr>
          <p:cNvPr id="7" name="Picture 6" descr="Free picture: two boys, foreground, one, girl, background, play, together">
            <a:extLst>
              <a:ext uri="{FF2B5EF4-FFF2-40B4-BE49-F238E27FC236}">
                <a16:creationId xmlns:a16="http://schemas.microsoft.com/office/drawing/2014/main" id="{F3EFA917-9A02-9D4F-FB25-9829E60EBE7F}"/>
              </a:ext>
            </a:extLst>
          </p:cNvPr>
          <p:cNvPicPr>
            <a:picLocks noChangeAspect="1"/>
          </p:cNvPicPr>
          <p:nvPr/>
        </p:nvPicPr>
        <p:blipFill rotWithShape="1">
          <a:blip r:embed="rId2"/>
          <a:srcRect l="15470" r="-1" b="-1"/>
          <a:stretch/>
        </p:blipFill>
        <p:spPr>
          <a:xfrm>
            <a:off x="20" y="472145"/>
            <a:ext cx="7123471" cy="5622121"/>
          </a:xfrm>
          <a:prstGeom prst="rect">
            <a:avLst/>
          </a:prstGeom>
        </p:spPr>
      </p:pic>
      <p:sp>
        <p:nvSpPr>
          <p:cNvPr id="3" name="Content Placeholder 2">
            <a:extLst>
              <a:ext uri="{FF2B5EF4-FFF2-40B4-BE49-F238E27FC236}">
                <a16:creationId xmlns:a16="http://schemas.microsoft.com/office/drawing/2014/main" id="{E2378175-8F63-2B53-4CA4-BC675002BA95}"/>
              </a:ext>
            </a:extLst>
          </p:cNvPr>
          <p:cNvSpPr>
            <a:spLocks noGrp="1"/>
          </p:cNvSpPr>
          <p:nvPr>
            <p:ph idx="1"/>
          </p:nvPr>
        </p:nvSpPr>
        <p:spPr>
          <a:xfrm>
            <a:off x="7663479" y="2394218"/>
            <a:ext cx="3922527" cy="3564455"/>
          </a:xfrm>
        </p:spPr>
        <p:txBody>
          <a:bodyPr vert="horz" lIns="91440" tIns="45720" rIns="91440" bIns="45720" rtlCol="0" anchor="t">
            <a:normAutofit/>
          </a:bodyPr>
          <a:lstStyle/>
          <a:p>
            <a:r>
              <a:rPr lang="en-US" sz="1600">
                <a:ea typeface="Calibri"/>
                <a:cs typeface="Calibri"/>
              </a:rPr>
              <a:t>Psychosocial Interventions</a:t>
            </a:r>
          </a:p>
          <a:p>
            <a:pPr lvl="1">
              <a:buFont typeface="Courier New" panose="020B0604020202020204" pitchFamily="34" charset="0"/>
              <a:buChar char="o"/>
            </a:pPr>
            <a:r>
              <a:rPr lang="en-US" sz="1600">
                <a:ea typeface="Calibri"/>
                <a:cs typeface="Calibri"/>
              </a:rPr>
              <a:t>Meant to improve emotional and social interactions with peers &amp; caregivers</a:t>
            </a:r>
          </a:p>
          <a:p>
            <a:r>
              <a:rPr lang="en-US" sz="1600">
                <a:ea typeface="Calibri"/>
                <a:cs typeface="Calibri"/>
              </a:rPr>
              <a:t>Physical and Occupational Therapy</a:t>
            </a:r>
          </a:p>
          <a:p>
            <a:r>
              <a:rPr lang="en-US" sz="1600">
                <a:ea typeface="Calibri"/>
                <a:cs typeface="Calibri"/>
              </a:rPr>
              <a:t>Speech &amp; language Therapy</a:t>
            </a:r>
          </a:p>
          <a:p>
            <a:r>
              <a:rPr lang="en-US" sz="1600">
                <a:ea typeface="Calibri"/>
                <a:cs typeface="Calibri"/>
              </a:rPr>
              <a:t>Medications</a:t>
            </a:r>
          </a:p>
          <a:p>
            <a:pPr lvl="1">
              <a:buFont typeface="Courier New" panose="020B0604020202020204" pitchFamily="34" charset="0"/>
              <a:buChar char="o"/>
            </a:pPr>
            <a:r>
              <a:rPr lang="en-US" sz="1600">
                <a:ea typeface="Calibri"/>
                <a:cs typeface="Calibri"/>
              </a:rPr>
              <a:t>Aripiprazole (Abilify)</a:t>
            </a:r>
          </a:p>
          <a:p>
            <a:pPr lvl="1">
              <a:buFont typeface="Courier New" panose="020B0604020202020204" pitchFamily="34" charset="0"/>
              <a:buChar char="o"/>
            </a:pPr>
            <a:r>
              <a:rPr lang="en-US" sz="1600">
                <a:ea typeface="Calibri"/>
                <a:cs typeface="Calibri"/>
              </a:rPr>
              <a:t>Risperidone (Risperdal)</a:t>
            </a:r>
          </a:p>
          <a:p>
            <a:r>
              <a:rPr lang="en-US" sz="1600">
                <a:ea typeface="Calibri"/>
                <a:cs typeface="Calibri"/>
              </a:rPr>
              <a:t>Non-evidence-based interventions</a:t>
            </a:r>
          </a:p>
          <a:p>
            <a:pPr lvl="1">
              <a:buFont typeface="Courier New" panose="020B0604020202020204" pitchFamily="34" charset="0"/>
              <a:buChar char="o"/>
            </a:pPr>
            <a:r>
              <a:rPr lang="en-US" sz="1600">
                <a:ea typeface="Calibri"/>
                <a:cs typeface="Calibri"/>
              </a:rPr>
              <a:t>Sensory integration therapy</a:t>
            </a:r>
          </a:p>
          <a:p>
            <a:pPr lvl="1">
              <a:buFont typeface="Courier New" panose="020B0604020202020204" pitchFamily="34" charset="0"/>
              <a:buChar char="o"/>
            </a:pPr>
            <a:r>
              <a:rPr lang="en-US" sz="1600">
                <a:ea typeface="Calibri"/>
                <a:cs typeface="Calibri"/>
              </a:rPr>
              <a:t>Animal-assisted therapy</a:t>
            </a:r>
          </a:p>
          <a:p>
            <a:pPr lvl="1">
              <a:buFont typeface="Courier New" panose="020B0604020202020204" pitchFamily="34" charset="0"/>
              <a:buChar char="o"/>
            </a:pPr>
            <a:endParaRPr lang="en-US" sz="1600">
              <a:ea typeface="Calibri"/>
              <a:cs typeface="Calibri"/>
            </a:endParaRPr>
          </a:p>
          <a:p>
            <a:endParaRPr lang="en-US" sz="1600">
              <a:ea typeface="Calibri"/>
              <a:cs typeface="Calibri"/>
            </a:endParaRPr>
          </a:p>
          <a:p>
            <a:pPr lvl="1">
              <a:buFont typeface="Courier New" panose="020B0604020202020204" pitchFamily="34" charset="0"/>
              <a:buChar char="o"/>
            </a:pPr>
            <a:endParaRPr lang="en-US" sz="1600">
              <a:ea typeface="Calibri"/>
              <a:cs typeface="Calibri"/>
            </a:endParaRPr>
          </a:p>
        </p:txBody>
      </p:sp>
      <p:sp>
        <p:nvSpPr>
          <p:cNvPr id="47" name="Rectangle 46">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55486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8ababd64-0a6a-4390-804d-4dfbcd4aef6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159C3FCC7742B48A5F0FFB54B7BEF16" ma:contentTypeVersion="14" ma:contentTypeDescription="Create a new document." ma:contentTypeScope="" ma:versionID="9b1f578a761f1b57e73433c97a015b3d">
  <xsd:schema xmlns:xsd="http://www.w3.org/2001/XMLSchema" xmlns:xs="http://www.w3.org/2001/XMLSchema" xmlns:p="http://schemas.microsoft.com/office/2006/metadata/properties" xmlns:ns3="8ababd64-0a6a-4390-804d-4dfbcd4aef65" xmlns:ns4="f6aada70-56d8-470f-b738-883a1af7bb5d" targetNamespace="http://schemas.microsoft.com/office/2006/metadata/properties" ma:root="true" ma:fieldsID="ffc11e60fc8b9a5c0c53e4f9abf9c5a9" ns3:_="" ns4:_="">
    <xsd:import namespace="8ababd64-0a6a-4390-804d-4dfbcd4aef65"/>
    <xsd:import namespace="f6aada70-56d8-470f-b738-883a1af7bb5d"/>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SystemTags" minOccurs="0"/>
                <xsd:element ref="ns3:MediaServiceSearchPropertie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babd64-0a6a-4390-804d-4dfbcd4aef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DateTaken" ma:index="21"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aada70-56d8-470f-b738-883a1af7bb5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8AB78A-6C45-4EEA-8C9D-7290BAF3E846}">
  <ds:schemaRefs>
    <ds:schemaRef ds:uri="http://schemas.microsoft.com/sharepoint/v3/contenttype/forms"/>
  </ds:schemaRefs>
</ds:datastoreItem>
</file>

<file path=customXml/itemProps2.xml><?xml version="1.0" encoding="utf-8"?>
<ds:datastoreItem xmlns:ds="http://schemas.openxmlformats.org/officeDocument/2006/customXml" ds:itemID="{7F7C351C-8EC8-41C3-8394-5ADBF66BC107}">
  <ds:schemaRefs>
    <ds:schemaRef ds:uri="8ababd64-0a6a-4390-804d-4dfbcd4aef65"/>
    <ds:schemaRef ds:uri="f6aada70-56d8-470f-b738-883a1af7bb5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3063EA9-D709-46EB-B701-C99505EDF65D}">
  <ds:schemaRefs>
    <ds:schemaRef ds:uri="8ababd64-0a6a-4390-804d-4dfbcd4aef65"/>
    <ds:schemaRef ds:uri="f6aada70-56d8-470f-b738-883a1af7bb5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51</Slides>
  <Notes>2</Notes>
  <HiddenSlides>6</HiddenSlide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PowerPoint Presentation</vt:lpstr>
      <vt:lpstr>Rachel Katz, MSN, FNP-BC</vt:lpstr>
      <vt:lpstr>Kaitlin Richotte-Rock, LMHC</vt:lpstr>
      <vt:lpstr>PowerPoint Presentation</vt:lpstr>
      <vt:lpstr>PowerPoint Presentation</vt:lpstr>
      <vt:lpstr>PowerPoint Presentation</vt:lpstr>
      <vt:lpstr>Autism Spectrum Disorders (ASD)</vt:lpstr>
      <vt:lpstr>Mental Health Sequelae </vt:lpstr>
      <vt:lpstr>Evidence Based Treatment </vt:lpstr>
      <vt:lpstr>Attention Deficit Hyperactivity Disorder (ADHD)</vt:lpstr>
      <vt:lpstr>Mental Health  Sequelae</vt:lpstr>
      <vt:lpstr>Social &amp; Medical Sequelae</vt:lpstr>
      <vt:lpstr>Evidence-Based Treatment</vt:lpstr>
      <vt:lpstr>Conduct Disorders</vt:lpstr>
      <vt:lpstr>Oppositional Defiant Disorder</vt:lpstr>
      <vt:lpstr>Conduct Disorder</vt:lpstr>
      <vt:lpstr>Intermittent Explosive Disorder</vt:lpstr>
      <vt:lpstr>Conduct Disorders</vt:lpstr>
      <vt:lpstr>Treatment of CDs</vt:lpstr>
      <vt:lpstr>Major Depressive Disorder</vt:lpstr>
      <vt:lpstr>Depression in Adolescents</vt:lpstr>
      <vt:lpstr>Treatment</vt:lpstr>
      <vt:lpstr>Suicide &amp; Nonsuicidal Self-Injury</vt:lpstr>
      <vt:lpstr>Suicide</vt:lpstr>
      <vt:lpstr>Suicide Prevention &amp; Treatment</vt:lpstr>
      <vt:lpstr>Anxiety and Obsessive Compulsive Disorders</vt:lpstr>
      <vt:lpstr>Anxiety Disorders in Children</vt:lpstr>
      <vt:lpstr>Generalized Anxiety Disorder</vt:lpstr>
      <vt:lpstr>Obsessive Compulsive Disorder (OCD)</vt:lpstr>
      <vt:lpstr>Pediatric OCD</vt:lpstr>
      <vt:lpstr>Treatment for Anxiety Disorders</vt:lpstr>
      <vt:lpstr>Trauma Based Disorders</vt:lpstr>
      <vt:lpstr>Dysphoric Mood Disruptive Disorder (DMDD)</vt:lpstr>
      <vt:lpstr>Mania</vt:lpstr>
      <vt:lpstr>Panic Disorder</vt:lpstr>
      <vt:lpstr>Medications for Panic Disorder</vt:lpstr>
      <vt:lpstr>Post-traumatic Stress Disorder (PTSD)</vt:lpstr>
      <vt:lpstr>PTSD Symptom Cluster</vt:lpstr>
      <vt:lpstr>PTSD in Children</vt:lpstr>
      <vt:lpstr>Evidence Based Treatment for PTSD</vt:lpstr>
      <vt:lpstr>Pediatric Schizophrenia &amp; Psychosis</vt:lpstr>
      <vt:lpstr>Pediatric Schizophrenia Symptoms</vt:lpstr>
      <vt:lpstr>Schizophrenia Treatment </vt:lpstr>
      <vt:lpstr>PowerPoint Presentation</vt:lpstr>
      <vt:lpstr>Substance Use Disorders (SUD)</vt:lpstr>
      <vt:lpstr>SUD Criteria</vt:lpstr>
      <vt:lpstr>Comorbid Problems</vt:lpstr>
      <vt:lpstr>Evidence Based Treatment for SUD</vt:lpstr>
      <vt:lpstr>Biopsychosocial Model of Addiction</vt:lpstr>
      <vt:lpstr>Clinical Pearls</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Katz</dc:creator>
  <cp:revision>2</cp:revision>
  <dcterms:created xsi:type="dcterms:W3CDTF">2024-04-28T16:16:34Z</dcterms:created>
  <dcterms:modified xsi:type="dcterms:W3CDTF">2024-04-30T15:59:52Z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0x010100F159C3FCC7742B48A5F0FFB54B7BEF16</vt:lpwstr>
  </property>
</Properties>
</file>